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1025" r:id="rId2"/>
    <p:sldId id="1023" r:id="rId3"/>
    <p:sldId id="1040" r:id="rId4"/>
    <p:sldId id="1037" r:id="rId5"/>
    <p:sldId id="911" r:id="rId6"/>
    <p:sldId id="927" r:id="rId7"/>
    <p:sldId id="924" r:id="rId8"/>
    <p:sldId id="1027" r:id="rId9"/>
    <p:sldId id="1038" r:id="rId10"/>
    <p:sldId id="948" r:id="rId11"/>
    <p:sldId id="932" r:id="rId12"/>
    <p:sldId id="947" r:id="rId13"/>
    <p:sldId id="957" r:id="rId14"/>
    <p:sldId id="954" r:id="rId15"/>
    <p:sldId id="858" r:id="rId16"/>
    <p:sldId id="883" r:id="rId17"/>
    <p:sldId id="964" r:id="rId18"/>
    <p:sldId id="969" r:id="rId19"/>
    <p:sldId id="970" r:id="rId20"/>
    <p:sldId id="1024" r:id="rId21"/>
    <p:sldId id="982" r:id="rId22"/>
    <p:sldId id="989" r:id="rId23"/>
    <p:sldId id="1015" r:id="rId24"/>
    <p:sldId id="1039" r:id="rId25"/>
    <p:sldId id="1031" r:id="rId26"/>
    <p:sldId id="1017" r:id="rId27"/>
    <p:sldId id="1032" r:id="rId28"/>
    <p:sldId id="1033" r:id="rId29"/>
    <p:sldId id="1034" r:id="rId30"/>
    <p:sldId id="471" r:id="rId31"/>
    <p:sldId id="710" r:id="rId32"/>
    <p:sldId id="755" r:id="rId33"/>
    <p:sldId id="976" r:id="rId34"/>
    <p:sldId id="640" r:id="rId35"/>
    <p:sldId id="639" r:id="rId36"/>
    <p:sldId id="633" r:id="rId37"/>
    <p:sldId id="634" r:id="rId38"/>
    <p:sldId id="635" r:id="rId39"/>
    <p:sldId id="1016" r:id="rId40"/>
    <p:sldId id="1026" r:id="rId41"/>
    <p:sldId id="1022"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4EB31F-9D7D-472E-966C-D255B436834F}">
          <p14:sldIdLst>
            <p14:sldId id="1025"/>
            <p14:sldId id="1023"/>
            <p14:sldId id="1040"/>
            <p14:sldId id="1037"/>
            <p14:sldId id="911"/>
            <p14:sldId id="927"/>
            <p14:sldId id="924"/>
            <p14:sldId id="1027"/>
            <p14:sldId id="1038"/>
            <p14:sldId id="948"/>
            <p14:sldId id="932"/>
            <p14:sldId id="947"/>
            <p14:sldId id="957"/>
            <p14:sldId id="954"/>
            <p14:sldId id="858"/>
            <p14:sldId id="883"/>
            <p14:sldId id="964"/>
            <p14:sldId id="969"/>
            <p14:sldId id="970"/>
            <p14:sldId id="1024"/>
            <p14:sldId id="982"/>
            <p14:sldId id="989"/>
            <p14:sldId id="1015"/>
            <p14:sldId id="1039"/>
            <p14:sldId id="1031"/>
            <p14:sldId id="1017"/>
          </p14:sldIdLst>
        </p14:section>
        <p14:section name="Untitled Section" id="{FD064CB3-CA0A-4DFB-88D1-ABD181FC7E70}">
          <p14:sldIdLst>
            <p14:sldId id="1032"/>
            <p14:sldId id="1033"/>
            <p14:sldId id="1034"/>
            <p14:sldId id="471"/>
            <p14:sldId id="710"/>
            <p14:sldId id="755"/>
            <p14:sldId id="976"/>
            <p14:sldId id="640"/>
            <p14:sldId id="639"/>
            <p14:sldId id="633"/>
            <p14:sldId id="634"/>
            <p14:sldId id="635"/>
            <p14:sldId id="1016"/>
            <p14:sldId id="1026"/>
            <p14:sldId id="10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FF9393"/>
    <a:srgbClr val="006600"/>
    <a:srgbClr val="D5D000"/>
    <a:srgbClr val="3399FF"/>
    <a:srgbClr val="E20000"/>
    <a:srgbClr val="512373"/>
    <a:srgbClr val="FF9933"/>
    <a:srgbClr val="FFFF99"/>
    <a:srgbClr val="003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65" autoAdjust="0"/>
    <p:restoredTop sz="92950" autoAdjust="0"/>
  </p:normalViewPr>
  <p:slideViewPr>
    <p:cSldViewPr>
      <p:cViewPr varScale="1">
        <p:scale>
          <a:sx n="80" d="100"/>
          <a:sy n="80" d="100"/>
        </p:scale>
        <p:origin x="1531" y="48"/>
      </p:cViewPr>
      <p:guideLst>
        <p:guide orient="horz" pos="2160"/>
        <p:guide pos="2880"/>
      </p:guideLst>
    </p:cSldViewPr>
  </p:slideViewPr>
  <p:notesTextViewPr>
    <p:cViewPr>
      <p:scale>
        <a:sx n="66" d="100"/>
        <a:sy n="66"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TSTT Management Recognition, 14 Feb 12</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D383644-89AD-4F33-8F12-7520D9D8A926}" type="datetime3">
              <a:rPr lang="en-US" smtClean="0"/>
              <a:pPr/>
              <a:t>16 December 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a:t>AZANIQUE Development © 2012</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DB69662-FAB9-49C7-9FE7-8097CA5439F2}" type="slidenum">
              <a:rPr lang="en-US" smtClean="0"/>
              <a:pPr/>
              <a:t>‹#›</a:t>
            </a:fld>
            <a:endParaRPr lang="en-US"/>
          </a:p>
        </p:txBody>
      </p:sp>
    </p:spTree>
    <p:extLst>
      <p:ext uri="{BB962C8B-B14F-4D97-AF65-F5344CB8AC3E}">
        <p14:creationId xmlns:p14="http://schemas.microsoft.com/office/powerpoint/2010/main" val="234641926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TSTT Management Recognition, 14 Feb 12</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2C27C8-44E3-4E88-A730-B182F91E6235}" type="datetime3">
              <a:rPr lang="en-US" smtClean="0"/>
              <a:pPr/>
              <a:t>16 December 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AZANIQUE Development © 2012</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2F432E9-465F-4E57-9B7F-B6AC6632E784}" type="slidenum">
              <a:rPr lang="en-US" smtClean="0"/>
              <a:pPr/>
              <a:t>‹#›</a:t>
            </a:fld>
            <a:endParaRPr lang="en-US"/>
          </a:p>
        </p:txBody>
      </p:sp>
    </p:spTree>
    <p:extLst>
      <p:ext uri="{BB962C8B-B14F-4D97-AF65-F5344CB8AC3E}">
        <p14:creationId xmlns:p14="http://schemas.microsoft.com/office/powerpoint/2010/main" val="15714415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lips.doi.gov/elips/release/3771.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a:t>
            </a:fld>
            <a:endParaRPr lang="en-US"/>
          </a:p>
        </p:txBody>
      </p:sp>
    </p:spTree>
    <p:extLst>
      <p:ext uri="{BB962C8B-B14F-4D97-AF65-F5344CB8AC3E}">
        <p14:creationId xmlns:p14="http://schemas.microsoft.com/office/powerpoint/2010/main" val="70042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12</a:t>
            </a:fld>
            <a:endParaRPr lang="en-US"/>
          </a:p>
        </p:txBody>
      </p:sp>
    </p:spTree>
    <p:extLst>
      <p:ext uri="{BB962C8B-B14F-4D97-AF65-F5344CB8AC3E}">
        <p14:creationId xmlns:p14="http://schemas.microsoft.com/office/powerpoint/2010/main" val="154197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13</a:t>
            </a:fld>
            <a:endParaRPr lang="en-US"/>
          </a:p>
        </p:txBody>
      </p:sp>
    </p:spTree>
    <p:extLst>
      <p:ext uri="{BB962C8B-B14F-4D97-AF65-F5344CB8AC3E}">
        <p14:creationId xmlns:p14="http://schemas.microsoft.com/office/powerpoint/2010/main" val="154197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14</a:t>
            </a:fld>
            <a:endParaRPr lang="en-US"/>
          </a:p>
        </p:txBody>
      </p:sp>
    </p:spTree>
    <p:extLst>
      <p:ext uri="{BB962C8B-B14F-4D97-AF65-F5344CB8AC3E}">
        <p14:creationId xmlns:p14="http://schemas.microsoft.com/office/powerpoint/2010/main" val="154197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Cross-Cutting Competencies:</a:t>
            </a:r>
          </a:p>
          <a:p>
            <a:r>
              <a:rPr lang="en-US" dirty="0"/>
              <a:t>1. Analytical Thinking </a:t>
            </a:r>
          </a:p>
          <a:p>
            <a:r>
              <a:rPr lang="en-US" dirty="0"/>
              <a:t>2. Communication </a:t>
            </a:r>
          </a:p>
          <a:p>
            <a:r>
              <a:rPr lang="en-US" dirty="0"/>
              <a:t>3. Systems Thinking </a:t>
            </a:r>
          </a:p>
          <a:p>
            <a:r>
              <a:rPr lang="en-US" b="1" dirty="0"/>
              <a:t>Self Actualization Competencies:</a:t>
            </a:r>
          </a:p>
          <a:p>
            <a:r>
              <a:rPr lang="en-US" dirty="0"/>
              <a:t>4. Accountability</a:t>
            </a:r>
          </a:p>
          <a:p>
            <a:r>
              <a:rPr lang="en-US" dirty="0"/>
              <a:t>5. Professionalism</a:t>
            </a:r>
          </a:p>
          <a:p>
            <a:r>
              <a:rPr lang="en-US" dirty="0"/>
              <a:t>6. Self-Development</a:t>
            </a:r>
          </a:p>
          <a:p>
            <a:r>
              <a:rPr lang="en-US" b="1" dirty="0"/>
              <a:t>Management Competencies:</a:t>
            </a:r>
          </a:p>
          <a:p>
            <a:r>
              <a:rPr lang="en-US" dirty="0"/>
              <a:t>7. Financial Skills </a:t>
            </a:r>
          </a:p>
          <a:p>
            <a:r>
              <a:rPr lang="en-US" dirty="0"/>
              <a:t>8. Human Resources Management </a:t>
            </a:r>
          </a:p>
          <a:p>
            <a:r>
              <a:rPr lang="en-US" dirty="0"/>
              <a:t>9. Information Technology Management </a:t>
            </a:r>
          </a:p>
          <a:p>
            <a:r>
              <a:rPr lang="en-US" dirty="0"/>
              <a:t>10. Leadership </a:t>
            </a:r>
          </a:p>
          <a:p>
            <a:r>
              <a:rPr lang="en-US" dirty="0"/>
              <a:t>11. Performance Measurement and Process Improvement </a:t>
            </a:r>
          </a:p>
          <a:p>
            <a:r>
              <a:rPr lang="en-US" b="1" dirty="0"/>
              <a:t>Contextual / Environmental Understanding:</a:t>
            </a:r>
          </a:p>
          <a:p>
            <a:r>
              <a:rPr lang="en-US" dirty="0"/>
              <a:t>12. Community Orientation </a:t>
            </a:r>
          </a:p>
          <a:p>
            <a:r>
              <a:rPr lang="en-US" dirty="0"/>
              <a:t>13. Organizational Awareness </a:t>
            </a:r>
          </a:p>
          <a:p>
            <a:r>
              <a:rPr lang="en-US" dirty="0"/>
              <a:t>14. Strategic Orientation </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16</a:t>
            </a:fld>
            <a:endParaRPr lang="en-US"/>
          </a:p>
        </p:txBody>
      </p:sp>
    </p:spTree>
    <p:extLst>
      <p:ext uri="{BB962C8B-B14F-4D97-AF65-F5344CB8AC3E}">
        <p14:creationId xmlns:p14="http://schemas.microsoft.com/office/powerpoint/2010/main" val="426379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Explore the Logic of Passion</a:t>
            </a:r>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17</a:t>
            </a:fld>
            <a:endParaRPr lang="en-US"/>
          </a:p>
        </p:txBody>
      </p:sp>
    </p:spTree>
    <p:extLst>
      <p:ext uri="{BB962C8B-B14F-4D97-AF65-F5344CB8AC3E}">
        <p14:creationId xmlns:p14="http://schemas.microsoft.com/office/powerpoint/2010/main" val="371513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18</a:t>
            </a:fld>
            <a:endParaRPr lang="en-US"/>
          </a:p>
        </p:txBody>
      </p:sp>
    </p:spTree>
    <p:extLst>
      <p:ext uri="{BB962C8B-B14F-4D97-AF65-F5344CB8AC3E}">
        <p14:creationId xmlns:p14="http://schemas.microsoft.com/office/powerpoint/2010/main" val="95983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a:solidFill>
                  <a:srgbClr val="000000"/>
                </a:solidFill>
              </a:rPr>
              <a:t>Six Step Change Process</a:t>
            </a:r>
          </a:p>
          <a:p>
            <a:endParaRPr lang="en-US" sz="1300" dirty="0">
              <a:solidFill>
                <a:srgbClr val="000000"/>
              </a:solidFill>
            </a:endParaRPr>
          </a:p>
          <a:p>
            <a:pPr marL="483306" indent="-483306">
              <a:lnSpc>
                <a:spcPct val="90000"/>
              </a:lnSpc>
              <a:buClr>
                <a:srgbClr val="FF6600"/>
              </a:buClr>
            </a:pPr>
            <a:r>
              <a:rPr lang="en-US" b="1" dirty="0">
                <a:solidFill>
                  <a:srgbClr val="000000"/>
                </a:solidFill>
                <a:latin typeface="+mn-lt"/>
              </a:rPr>
              <a:t>4.</a:t>
            </a:r>
            <a:r>
              <a:rPr lang="en-US" b="1" baseline="0" dirty="0">
                <a:solidFill>
                  <a:srgbClr val="000000"/>
                </a:solidFill>
                <a:latin typeface="+mn-lt"/>
              </a:rPr>
              <a:t> </a:t>
            </a:r>
            <a:r>
              <a:rPr lang="en-US" b="1" dirty="0">
                <a:solidFill>
                  <a:srgbClr val="000000"/>
                </a:solidFill>
                <a:latin typeface="+mn-lt"/>
              </a:rPr>
              <a:t>Practice</a:t>
            </a:r>
          </a:p>
          <a:p>
            <a:pPr marL="483306" indent="-483306">
              <a:lnSpc>
                <a:spcPct val="90000"/>
              </a:lnSpc>
              <a:buClr>
                <a:srgbClr val="FF6600"/>
              </a:buClr>
            </a:pPr>
            <a:endParaRPr lang="en-US" b="1" dirty="0">
              <a:solidFill>
                <a:srgbClr val="000000"/>
              </a:solidFill>
              <a:latin typeface="+mn-lt"/>
            </a:endParaRPr>
          </a:p>
          <a:p>
            <a:pPr marL="483306" indent="-483306">
              <a:lnSpc>
                <a:spcPct val="90000"/>
              </a:lnSpc>
              <a:buClr>
                <a:srgbClr val="FF6600"/>
              </a:buClr>
            </a:pPr>
            <a:r>
              <a:rPr lang="en-US" b="1" dirty="0">
                <a:solidFill>
                  <a:srgbClr val="000000"/>
                </a:solidFill>
              </a:rPr>
              <a:t>What date will you begin to practice the change and what will your practice consist of?</a:t>
            </a:r>
            <a:endParaRPr lang="en-US" b="1" dirty="0"/>
          </a:p>
        </p:txBody>
      </p:sp>
      <p:sp>
        <p:nvSpPr>
          <p:cNvPr id="4" name="Slide Number Placeholder 3"/>
          <p:cNvSpPr>
            <a:spLocks noGrp="1"/>
          </p:cNvSpPr>
          <p:nvPr>
            <p:ph type="sldNum" sz="quarter" idx="10"/>
          </p:nvPr>
        </p:nvSpPr>
        <p:spPr/>
        <p:txBody>
          <a:bodyPr/>
          <a:lstStyle/>
          <a:p>
            <a:fld id="{8F2010D1-F4B8-473F-9A76-98992930E63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Competency-based HR Management Presentation Outline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Framework for Building Competency-based HR Management System Developing</a:t>
            </a:r>
          </a:p>
          <a:p>
            <a:pPr marL="228600" indent="-228600">
              <a:buFont typeface="+mj-lt"/>
              <a:buAutoNum type="arabicPeriod"/>
            </a:pPr>
            <a:r>
              <a:rPr lang="en-US" sz="1200" kern="1200" dirty="0">
                <a:solidFill>
                  <a:schemeClr val="tx1"/>
                </a:solidFill>
                <a:effectLst/>
                <a:latin typeface="+mn-lt"/>
                <a:ea typeface="+mn-ea"/>
                <a:cs typeface="+mn-cs"/>
              </a:rPr>
              <a:t>Method and Techniques in Developing Competency Model</a:t>
            </a:r>
          </a:p>
          <a:p>
            <a:pPr marL="228600" indent="-228600">
              <a:buFont typeface="+mj-lt"/>
              <a:buAutoNum type="arabicPeriod"/>
            </a:pPr>
            <a:r>
              <a:rPr lang="en-US" sz="1200" kern="1200" dirty="0">
                <a:solidFill>
                  <a:schemeClr val="tx1"/>
                </a:solidFill>
                <a:effectLst/>
                <a:latin typeface="+mn-lt"/>
                <a:ea typeface="+mn-ea"/>
                <a:cs typeface="+mn-cs"/>
              </a:rPr>
              <a:t>Competency-based Interview Method</a:t>
            </a:r>
          </a:p>
          <a:p>
            <a:pPr marL="228600" indent="-228600">
              <a:buFont typeface="+mj-lt"/>
              <a:buAutoNum type="arabicPeriod"/>
            </a:pPr>
            <a:r>
              <a:rPr lang="en-US" sz="1200" kern="1200" dirty="0">
                <a:solidFill>
                  <a:schemeClr val="tx1"/>
                </a:solidFill>
                <a:effectLst/>
                <a:latin typeface="+mn-lt"/>
                <a:ea typeface="+mn-ea"/>
                <a:cs typeface="+mn-cs"/>
              </a:rPr>
              <a:t>Competency-based Career Planning</a:t>
            </a:r>
          </a:p>
          <a:p>
            <a:pPr marL="228600" indent="-228600">
              <a:buFont typeface="+mj-lt"/>
              <a:buAutoNum type="arabicPeriod"/>
            </a:pPr>
            <a:r>
              <a:rPr lang="en-US" sz="1200" kern="1200" dirty="0">
                <a:solidFill>
                  <a:schemeClr val="tx1"/>
                </a:solidFill>
                <a:effectLst/>
                <a:latin typeface="+mn-lt"/>
                <a:ea typeface="+mn-ea"/>
                <a:cs typeface="+mn-cs"/>
              </a:rPr>
              <a:t>Competency-based Training &amp; Development</a:t>
            </a:r>
          </a:p>
          <a:p>
            <a:pPr marL="228600" indent="-228600">
              <a:buFont typeface="+mj-lt"/>
              <a:buAutoNum type="arabicPeriod"/>
            </a:pPr>
            <a:r>
              <a:rPr lang="en-US" sz="1200" kern="1200" dirty="0">
                <a:solidFill>
                  <a:schemeClr val="tx1"/>
                </a:solidFill>
                <a:effectLst/>
                <a:latin typeface="+mn-lt"/>
                <a:ea typeface="+mn-ea"/>
                <a:cs typeface="+mn-cs"/>
              </a:rPr>
              <a:t>Competency-based Performance Management</a:t>
            </a:r>
          </a:p>
          <a:p>
            <a:pPr marL="228600" indent="-228600">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23</a:t>
            </a:fld>
            <a:endParaRPr lang="en-US"/>
          </a:p>
        </p:txBody>
      </p:sp>
    </p:spTree>
    <p:extLst>
      <p:ext uri="{BB962C8B-B14F-4D97-AF65-F5344CB8AC3E}">
        <p14:creationId xmlns:p14="http://schemas.microsoft.com/office/powerpoint/2010/main" val="9132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a:t>Azanique</a:t>
            </a:r>
            <a:r>
              <a:rPr lang="en-US" sz="1200" dirty="0"/>
              <a:t> Development’s </a:t>
            </a:r>
            <a:r>
              <a:rPr lang="en-US" sz="1200" dirty="0" err="1"/>
              <a:t>NE</a:t>
            </a:r>
            <a:r>
              <a:rPr lang="en-US" sz="1200" dirty="0" err="1">
                <a:latin typeface="Pristina" pitchFamily="66" charset="0"/>
              </a:rPr>
              <a:t>x</a:t>
            </a:r>
            <a:r>
              <a:rPr lang="en-US" sz="1200" dirty="0" err="1"/>
              <a:t>T</a:t>
            </a:r>
            <a:r>
              <a:rPr lang="en-US" sz="1200" dirty="0"/>
              <a:t>  (New Executive Training), is an internally branded Leadership and Workforce development program, designed to enhance interpersonal savvy, behavior management, critical thinking, accountability, and technical credibility.</a:t>
            </a:r>
          </a:p>
          <a:p>
            <a:pPr algn="just"/>
            <a:endParaRPr lang="en-US" sz="1200" dirty="0"/>
          </a:p>
          <a:p>
            <a:pPr algn="just"/>
            <a:r>
              <a:rPr lang="en-US" sz="1200" dirty="0"/>
              <a:t>The </a:t>
            </a:r>
            <a:r>
              <a:rPr lang="en-US" sz="1200" dirty="0" err="1"/>
              <a:t>NE</a:t>
            </a:r>
            <a:r>
              <a:rPr lang="en-US" sz="1200" dirty="0" err="1">
                <a:latin typeface="Pristina" pitchFamily="66" charset="0"/>
              </a:rPr>
              <a:t>x</a:t>
            </a:r>
            <a:r>
              <a:rPr lang="en-US" sz="1200" dirty="0" err="1"/>
              <a:t>T</a:t>
            </a:r>
            <a:r>
              <a:rPr lang="en-US" sz="1200" dirty="0"/>
              <a:t> System is a non-traditional approach to employee development that progressively meets—</a:t>
            </a:r>
            <a:r>
              <a:rPr lang="en-US" sz="1200" i="1" dirty="0"/>
              <a:t>Cognitive, Affective and Behavioral</a:t>
            </a:r>
            <a:r>
              <a:rPr lang="en-US" sz="1200" dirty="0"/>
              <a:t> learning objectives, resulting in a higher performing outcome. This program delivers an interconnected series of targeted training sessions, actualized through personalized developmental assignments, reinforced with performance coaching, and concluded with actionable deliverables. </a:t>
            </a:r>
          </a:p>
          <a:p>
            <a:pPr algn="just"/>
            <a:endParaRPr lang="en-US" sz="1200" dirty="0"/>
          </a:p>
          <a:p>
            <a:pPr algn="just"/>
            <a:r>
              <a:rPr lang="en-US" sz="1200" i="1" dirty="0"/>
              <a:t>From Transactional Management to Transformational Leadership</a:t>
            </a:r>
            <a:r>
              <a:rPr lang="en-US" sz="1200" dirty="0"/>
              <a:t>, </a:t>
            </a:r>
            <a:r>
              <a:rPr lang="en-US" sz="1200" dirty="0" err="1"/>
              <a:t>NE</a:t>
            </a:r>
            <a:r>
              <a:rPr lang="en-US" sz="1200" dirty="0" err="1">
                <a:latin typeface="Pristina" pitchFamily="66" charset="0"/>
              </a:rPr>
              <a:t>x</a:t>
            </a:r>
            <a:r>
              <a:rPr lang="en-US" sz="1200" dirty="0" err="1"/>
              <a:t>T</a:t>
            </a:r>
            <a:r>
              <a:rPr lang="en-US" sz="1200" dirty="0"/>
              <a:t> is structured to equip leader candidates with strategies and tools to achieve high performing management, by enhancing—self, situational and organizational awareness; by effectively addressing challenges and opportunities; and competently building teams, coalitions and strategic partnerships. </a:t>
            </a:r>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a:t>
            </a:fld>
            <a:endParaRPr lang="en-US"/>
          </a:p>
        </p:txBody>
      </p:sp>
    </p:spTree>
    <p:extLst>
      <p:ext uri="{BB962C8B-B14F-4D97-AF65-F5344CB8AC3E}">
        <p14:creationId xmlns:p14="http://schemas.microsoft.com/office/powerpoint/2010/main" val="236121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Competency-based HR Management Presentation Outline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Framework for Building Competency-based HR Management System Developing</a:t>
            </a:r>
          </a:p>
          <a:p>
            <a:pPr marL="228600" indent="-228600">
              <a:buFont typeface="+mj-lt"/>
              <a:buAutoNum type="arabicPeriod"/>
            </a:pPr>
            <a:r>
              <a:rPr lang="en-US" sz="1200" kern="1200" dirty="0">
                <a:solidFill>
                  <a:schemeClr val="tx1"/>
                </a:solidFill>
                <a:effectLst/>
                <a:latin typeface="+mn-lt"/>
                <a:ea typeface="+mn-ea"/>
                <a:cs typeface="+mn-cs"/>
              </a:rPr>
              <a:t>Method and Techniques in Developing Competency Model</a:t>
            </a:r>
          </a:p>
          <a:p>
            <a:pPr marL="228600" indent="-228600">
              <a:buFont typeface="+mj-lt"/>
              <a:buAutoNum type="arabicPeriod"/>
            </a:pPr>
            <a:r>
              <a:rPr lang="en-US" sz="1200" kern="1200" dirty="0">
                <a:solidFill>
                  <a:schemeClr val="tx1"/>
                </a:solidFill>
                <a:effectLst/>
                <a:latin typeface="+mn-lt"/>
                <a:ea typeface="+mn-ea"/>
                <a:cs typeface="+mn-cs"/>
              </a:rPr>
              <a:t>Competency-based Interview Method</a:t>
            </a:r>
          </a:p>
          <a:p>
            <a:pPr marL="228600" indent="-228600">
              <a:buFont typeface="+mj-lt"/>
              <a:buAutoNum type="arabicPeriod"/>
            </a:pPr>
            <a:r>
              <a:rPr lang="en-US" sz="1200" kern="1200" dirty="0">
                <a:solidFill>
                  <a:schemeClr val="tx1"/>
                </a:solidFill>
                <a:effectLst/>
                <a:latin typeface="+mn-lt"/>
                <a:ea typeface="+mn-ea"/>
                <a:cs typeface="+mn-cs"/>
              </a:rPr>
              <a:t>Competency-based Career Planning</a:t>
            </a:r>
          </a:p>
          <a:p>
            <a:pPr marL="228600" indent="-228600">
              <a:buFont typeface="+mj-lt"/>
              <a:buAutoNum type="arabicPeriod"/>
            </a:pPr>
            <a:r>
              <a:rPr lang="en-US" sz="1200" kern="1200" dirty="0">
                <a:solidFill>
                  <a:schemeClr val="tx1"/>
                </a:solidFill>
                <a:effectLst/>
                <a:latin typeface="+mn-lt"/>
                <a:ea typeface="+mn-ea"/>
                <a:cs typeface="+mn-cs"/>
              </a:rPr>
              <a:t>Competency-based Training &amp; Development</a:t>
            </a:r>
          </a:p>
          <a:p>
            <a:pPr marL="228600" indent="-228600">
              <a:buFont typeface="+mj-lt"/>
              <a:buAutoNum type="arabicPeriod"/>
            </a:pPr>
            <a:r>
              <a:rPr lang="en-US" sz="1200" kern="1200" dirty="0">
                <a:solidFill>
                  <a:schemeClr val="tx1"/>
                </a:solidFill>
                <a:effectLst/>
                <a:latin typeface="+mn-lt"/>
                <a:ea typeface="+mn-ea"/>
                <a:cs typeface="+mn-cs"/>
              </a:rPr>
              <a:t>Competency-based Performance Management</a:t>
            </a:r>
          </a:p>
          <a:p>
            <a:pPr marL="228600" indent="-228600">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24</a:t>
            </a:fld>
            <a:endParaRPr lang="en-US"/>
          </a:p>
        </p:txBody>
      </p:sp>
    </p:spTree>
    <p:extLst>
      <p:ext uri="{BB962C8B-B14F-4D97-AF65-F5344CB8AC3E}">
        <p14:creationId xmlns:p14="http://schemas.microsoft.com/office/powerpoint/2010/main" val="91322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Quote</a:t>
            </a:r>
          </a:p>
          <a:p>
            <a:r>
              <a:rPr lang="en-US" sz="1200" b="1" i="1" kern="1200" dirty="0">
                <a:solidFill>
                  <a:schemeClr val="tx1"/>
                </a:solidFill>
                <a:effectLst/>
                <a:latin typeface="+mn-lt"/>
                <a:ea typeface="+mn-ea"/>
                <a:cs typeface="+mn-cs"/>
              </a:rPr>
              <a:t>If you want one year of prosperity, grow grain</a:t>
            </a:r>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you want ten years of prosperity, grow trees,</a:t>
            </a:r>
            <a:r>
              <a:rPr lang="en-US" sz="1200" b="0" i="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If you want 100 years of prosperity, grow people.</a:t>
            </a:r>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18288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Personal Benefit of Strong Interpersonal Skills</a:t>
            </a:r>
          </a:p>
          <a:p>
            <a:pPr marR="0" lvl="0" indent="-18288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solidFill>
              <a:effectLst/>
              <a:uLnTx/>
              <a:uFillTx/>
              <a:latin typeface="+mn-lt"/>
              <a:ea typeface="+mn-ea"/>
              <a:cs typeface="+mn-cs"/>
            </a:endParaRPr>
          </a:p>
          <a:p>
            <a:pPr marR="0" lvl="0" indent="-18288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Possessing strong interpersonal skills is a strong predictor for career success.  When you manage or lead other people, it is especially critical. NEXT Training addresses the challenges managers face when leading a diverse group of people, each with their own unique interpersonal needs.</a:t>
            </a:r>
          </a:p>
          <a:p>
            <a:pPr marR="0" lvl="0" indent="-18288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R="0" lvl="0" indent="-18288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Because the truth is everything we do—everything we accomplish in our lives is influenced by our interpersonal skills and our relationships, such as: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Hiring decisions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First impressions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Training employees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Strategic business partnerships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Negotiations</a:t>
            </a:r>
          </a:p>
          <a:p>
            <a:pPr marL="0" marR="0" lvl="1" indent="-18288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Customer service</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30</a:t>
            </a:fld>
            <a:endParaRPr lang="en-US"/>
          </a:p>
        </p:txBody>
      </p:sp>
    </p:spTree>
    <p:extLst>
      <p:ext uri="{BB962C8B-B14F-4D97-AF65-F5344CB8AC3E}">
        <p14:creationId xmlns:p14="http://schemas.microsoft.com/office/powerpoint/2010/main" val="160301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31</a:t>
            </a:fld>
            <a:endParaRPr lang="en-US"/>
          </a:p>
        </p:txBody>
      </p:sp>
    </p:spTree>
    <p:extLst>
      <p:ext uri="{BB962C8B-B14F-4D97-AF65-F5344CB8AC3E}">
        <p14:creationId xmlns:p14="http://schemas.microsoft.com/office/powerpoint/2010/main" val="22720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32</a:t>
            </a:fld>
            <a:endParaRPr lang="en-US"/>
          </a:p>
        </p:txBody>
      </p:sp>
    </p:spTree>
    <p:extLst>
      <p:ext uri="{BB962C8B-B14F-4D97-AF65-F5344CB8AC3E}">
        <p14:creationId xmlns:p14="http://schemas.microsoft.com/office/powerpoint/2010/main" val="335416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a:t>1—1c  Leadership</a:t>
            </a:r>
            <a:r>
              <a:rPr lang="en-US" sz="1300" dirty="0"/>
              <a:t> </a:t>
            </a:r>
            <a:r>
              <a:rPr lang="en-US" sz="1300" b="1" dirty="0"/>
              <a:t>Definition</a:t>
            </a:r>
            <a:endParaRPr lang="en-US" sz="1300" dirty="0"/>
          </a:p>
          <a:p>
            <a:endParaRPr lang="en-US" sz="1300" dirty="0"/>
          </a:p>
          <a:p>
            <a:r>
              <a:rPr lang="en-US" sz="1300" dirty="0"/>
              <a:t>Leadership has been described as the “process of social influence in which one person can enlist the aid and support of others in the accomplishment of a common task. Other in-depth definitions of leadership have also emerged.</a:t>
            </a:r>
          </a:p>
          <a:p>
            <a:endParaRPr lang="en-US" sz="1300" dirty="0"/>
          </a:p>
          <a:p>
            <a:r>
              <a:rPr lang="en-US" sz="1300" b="1" dirty="0"/>
              <a:t>Leadership Theories</a:t>
            </a:r>
          </a:p>
          <a:p>
            <a:r>
              <a:rPr lang="en-US" sz="1300" dirty="0"/>
              <a:t>Leadership is "organizing a group of people to achieve a common goal". The leader may or may not have any formal authority. Students of leadership have produced theories involving traits,</a:t>
            </a:r>
            <a:r>
              <a:rPr lang="en-US" sz="1300" baseline="30000" dirty="0"/>
              <a:t> </a:t>
            </a:r>
            <a:r>
              <a:rPr lang="en-US" sz="1300" dirty="0"/>
              <a:t>situational interaction, function, behavior, power, vision and values, charisma, and intelligence, among others.</a:t>
            </a:r>
            <a:endParaRPr lang="en-US" dirty="0"/>
          </a:p>
          <a:p>
            <a:endParaRPr lang="en-US" dirty="0"/>
          </a:p>
          <a:p>
            <a:r>
              <a:rPr lang="en-US" dirty="0"/>
              <a:t>—Wikipedia</a:t>
            </a:r>
            <a:r>
              <a:rPr lang="en-US" baseline="0" dirty="0"/>
              <a:t> </a:t>
            </a:r>
            <a:endParaRPr lang="en-US" dirty="0"/>
          </a:p>
        </p:txBody>
      </p:sp>
      <p:sp>
        <p:nvSpPr>
          <p:cNvPr id="4" name="Slide Number Placeholder 3"/>
          <p:cNvSpPr>
            <a:spLocks noGrp="1"/>
          </p:cNvSpPr>
          <p:nvPr>
            <p:ph type="sldNum" sz="quarter" idx="10"/>
          </p:nvPr>
        </p:nvSpPr>
        <p:spPr/>
        <p:txBody>
          <a:bodyPr/>
          <a:lstStyle/>
          <a:p>
            <a:fld id="{72F432E9-465F-4E57-9B7F-B6AC6632E784}" type="slidenum">
              <a:rPr lang="en-US" smtClean="0"/>
              <a:pPr/>
              <a:t>33</a:t>
            </a:fld>
            <a:endParaRPr lang="en-US"/>
          </a:p>
        </p:txBody>
      </p:sp>
      <p:sp>
        <p:nvSpPr>
          <p:cNvPr id="5" name="Footer Placeholder 4"/>
          <p:cNvSpPr>
            <a:spLocks noGrp="1"/>
          </p:cNvSpPr>
          <p:nvPr>
            <p:ph type="ftr" sz="quarter" idx="11"/>
          </p:nvPr>
        </p:nvSpPr>
        <p:spPr/>
        <p:txBody>
          <a:bodyPr/>
          <a:lstStyle/>
          <a:p>
            <a:r>
              <a:rPr lang="en-US"/>
              <a:t>AZANIQUE Development © 2012</a:t>
            </a:r>
          </a:p>
        </p:txBody>
      </p:sp>
      <p:sp>
        <p:nvSpPr>
          <p:cNvPr id="6" name="Header Placeholder 5"/>
          <p:cNvSpPr>
            <a:spLocks noGrp="1"/>
          </p:cNvSpPr>
          <p:nvPr>
            <p:ph type="hdr" sz="quarter" idx="12"/>
          </p:nvPr>
        </p:nvSpPr>
        <p:spPr/>
        <p:txBody>
          <a:bodyPr/>
          <a:lstStyle/>
          <a:p>
            <a:r>
              <a:rPr lang="en-US"/>
              <a:t>TSTT Management Recognition, 14 Feb 12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sz="1200" b="1" cap="none" baseline="0" dirty="0">
                <a:ln w="11430"/>
                <a:solidFill>
                  <a:schemeClr val="bg1"/>
                </a:solidFill>
                <a:latin typeface="+mn-lt"/>
                <a:cs typeface="Aharoni" pitchFamily="2" charset="-79"/>
              </a:rPr>
              <a:t>Levels of Leadership</a:t>
            </a:r>
            <a:endParaRPr lang="en-US" sz="1200" b="0" cap="none" baseline="0" dirty="0">
              <a:latin typeface="+mn-lt"/>
            </a:endParaRPr>
          </a:p>
          <a:p>
            <a:pPr marL="0" algn="just">
              <a:spcBef>
                <a:spcPts val="0"/>
              </a:spcBef>
              <a:buNone/>
            </a:pPr>
            <a:endParaRPr lang="en-US" sz="1200" b="0" cap="none" baseline="0" dirty="0">
              <a:latin typeface="+mn-lt"/>
            </a:endParaRPr>
          </a:p>
          <a:p>
            <a:pPr marL="0" algn="just">
              <a:spcBef>
                <a:spcPts val="0"/>
              </a:spcBef>
              <a:buNone/>
            </a:pPr>
            <a:r>
              <a:rPr lang="en-US" sz="1200" b="0" cap="none" baseline="0" dirty="0">
                <a:latin typeface="+mn-lt"/>
              </a:rPr>
              <a:t>The Foundational Competencies form the base upon which all leadership success is built. Knowledge, skill and ability in each of these six competencies are the bedrock to effective leadership.</a:t>
            </a:r>
          </a:p>
          <a:p>
            <a:pPr marL="0" algn="just">
              <a:spcBef>
                <a:spcPts val="0"/>
              </a:spcBef>
              <a:buNone/>
            </a:pPr>
            <a:endParaRPr lang="en-US" sz="1200" b="0" cap="none" baseline="0" dirty="0">
              <a:latin typeface="+mn-lt"/>
            </a:endParaRPr>
          </a:p>
          <a:p>
            <a:pPr marL="0" algn="just">
              <a:spcBef>
                <a:spcPts val="0"/>
              </a:spcBef>
              <a:buNone/>
            </a:pPr>
            <a:r>
              <a:rPr lang="en-US" sz="1200" b="0" cap="none" baseline="0" dirty="0">
                <a:latin typeface="+mn-lt"/>
              </a:rPr>
              <a:t>Each of the four organizational leadership levels builds upon the foundation. The progression of leadership development is not always linear. Seven mission critical competencies displayed for each organizational leadership level in this Model are situational. </a:t>
            </a:r>
          </a:p>
          <a:p>
            <a:pPr marL="0" algn="just">
              <a:spcBef>
                <a:spcPts val="0"/>
              </a:spcBef>
              <a:buNone/>
            </a:pPr>
            <a:endParaRPr lang="en-US" sz="1200" b="0" cap="none" baseline="0" dirty="0">
              <a:latin typeface="+mn-lt"/>
            </a:endParaRPr>
          </a:p>
          <a:p>
            <a:pPr marL="0" algn="just">
              <a:spcBef>
                <a:spcPts val="0"/>
              </a:spcBef>
              <a:buNone/>
            </a:pPr>
            <a:r>
              <a:rPr lang="en-US" sz="1200" b="0" cap="none" baseline="0" dirty="0">
                <a:latin typeface="+mn-lt"/>
              </a:rPr>
              <a:t>As times change, your mission will require that the organization make changes. The competencies leaders need now may not be the same competencies that leaders will need in the future.  The Leadership Competency Development Model may need to be updated as organizational changes evolve.</a:t>
            </a:r>
          </a:p>
          <a:p>
            <a:pPr marL="0" algn="just">
              <a:spcBef>
                <a:spcPts val="0"/>
              </a:spcBef>
              <a:buNone/>
            </a:pPr>
            <a:endParaRPr lang="en-US" sz="1200" b="0" cap="none" baseline="0" dirty="0">
              <a:latin typeface="+mn-lt"/>
            </a:endParaRPr>
          </a:p>
          <a:p>
            <a:pPr marL="0" algn="just">
              <a:spcBef>
                <a:spcPts val="0"/>
              </a:spcBef>
              <a:buNone/>
            </a:pPr>
            <a:r>
              <a:rPr lang="en-US" sz="1200" b="0" cap="none" baseline="0" dirty="0">
                <a:latin typeface="+mn-lt"/>
              </a:rPr>
              <a:t>While the intent is not to minimize or downplay the importance of striving for excellence in all 28 competencies, it is often difficult to focus on more than a few competencies at the same time. </a:t>
            </a:r>
          </a:p>
          <a:p>
            <a:pPr marL="0" algn="just">
              <a:spcBef>
                <a:spcPts val="0"/>
              </a:spcBef>
              <a:buNone/>
            </a:pPr>
            <a:endParaRPr lang="en-US" sz="1200" b="0" cap="none" baseline="0" dirty="0">
              <a:latin typeface="+mn-lt"/>
            </a:endParaRPr>
          </a:p>
          <a:p>
            <a:pPr marL="0" algn="just">
              <a:spcBef>
                <a:spcPts val="0"/>
              </a:spcBef>
              <a:buNone/>
            </a:pPr>
            <a:r>
              <a:rPr lang="en-US" sz="1200" b="0" cap="none" baseline="0" dirty="0">
                <a:latin typeface="+mn-lt"/>
              </a:rPr>
              <a:t>Click on the links for additional information on the competencies for each organizational leadership level .</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Competency-based HR Management Presentation Outline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Framework for Building Competency-based HR Management System Developing</a:t>
            </a:r>
          </a:p>
          <a:p>
            <a:pPr marL="228600" indent="-228600">
              <a:buFont typeface="+mj-lt"/>
              <a:buAutoNum type="arabicPeriod"/>
            </a:pPr>
            <a:r>
              <a:rPr lang="en-US" sz="1200" kern="1200" dirty="0">
                <a:solidFill>
                  <a:schemeClr val="tx1"/>
                </a:solidFill>
                <a:effectLst/>
                <a:latin typeface="+mn-lt"/>
                <a:ea typeface="+mn-ea"/>
                <a:cs typeface="+mn-cs"/>
              </a:rPr>
              <a:t>Method and Techniques in Developing Competency Model</a:t>
            </a:r>
          </a:p>
          <a:p>
            <a:pPr marL="228600" indent="-228600">
              <a:buFont typeface="+mj-lt"/>
              <a:buAutoNum type="arabicPeriod"/>
            </a:pPr>
            <a:r>
              <a:rPr lang="en-US" sz="1200" kern="1200" dirty="0">
                <a:solidFill>
                  <a:schemeClr val="tx1"/>
                </a:solidFill>
                <a:effectLst/>
                <a:latin typeface="+mn-lt"/>
                <a:ea typeface="+mn-ea"/>
                <a:cs typeface="+mn-cs"/>
              </a:rPr>
              <a:t>Competency-based Interview Method</a:t>
            </a:r>
          </a:p>
          <a:p>
            <a:pPr marL="228600" indent="-228600">
              <a:buFont typeface="+mj-lt"/>
              <a:buAutoNum type="arabicPeriod"/>
            </a:pPr>
            <a:r>
              <a:rPr lang="en-US" sz="1200" kern="1200" dirty="0">
                <a:solidFill>
                  <a:schemeClr val="tx1"/>
                </a:solidFill>
                <a:effectLst/>
                <a:latin typeface="+mn-lt"/>
                <a:ea typeface="+mn-ea"/>
                <a:cs typeface="+mn-cs"/>
              </a:rPr>
              <a:t>Competency-based Career Planning</a:t>
            </a:r>
          </a:p>
          <a:p>
            <a:pPr marL="228600" indent="-228600">
              <a:buFont typeface="+mj-lt"/>
              <a:buAutoNum type="arabicPeriod"/>
            </a:pPr>
            <a:r>
              <a:rPr lang="en-US" sz="1200" kern="1200" dirty="0">
                <a:solidFill>
                  <a:schemeClr val="tx1"/>
                </a:solidFill>
                <a:effectLst/>
                <a:latin typeface="+mn-lt"/>
                <a:ea typeface="+mn-ea"/>
                <a:cs typeface="+mn-cs"/>
              </a:rPr>
              <a:t>Competency-based Training &amp; Development</a:t>
            </a:r>
          </a:p>
          <a:p>
            <a:pPr marL="228600" indent="-228600">
              <a:buFont typeface="+mj-lt"/>
              <a:buAutoNum type="arabicPeriod"/>
            </a:pPr>
            <a:r>
              <a:rPr lang="en-US" sz="1200" kern="1200" dirty="0">
                <a:solidFill>
                  <a:schemeClr val="tx1"/>
                </a:solidFill>
                <a:effectLst/>
                <a:latin typeface="+mn-lt"/>
                <a:ea typeface="+mn-ea"/>
                <a:cs typeface="+mn-cs"/>
              </a:rPr>
              <a:t>Competency-based Performance Management</a:t>
            </a:r>
          </a:p>
          <a:p>
            <a:pPr marL="228600" indent="-228600">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a:t>
            </a:fld>
            <a:endParaRPr lang="en-US"/>
          </a:p>
        </p:txBody>
      </p:sp>
    </p:spTree>
    <p:extLst>
      <p:ext uri="{BB962C8B-B14F-4D97-AF65-F5344CB8AC3E}">
        <p14:creationId xmlns:p14="http://schemas.microsoft.com/office/powerpoint/2010/main" val="405771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b="1" dirty="0"/>
              <a:t>First Appointment Leader Competencies</a:t>
            </a:r>
          </a:p>
          <a:p>
            <a:pPr defTabSz="914319">
              <a:defRPr/>
            </a:pPr>
            <a:endParaRPr lang="en-US" b="1" dirty="0"/>
          </a:p>
          <a:p>
            <a:pPr>
              <a:buNone/>
            </a:pPr>
            <a:r>
              <a:rPr lang="en-US" dirty="0"/>
              <a:t>A first appointment leader or new leader, while not grade specific, is defined as a Service employee below the General Schedule (GS) wage level of GS-11 or similar Wage Grade (WG) level.  The first appointment leader is assuming leadership duties for the first time, typically as a new supervisor or team leader.  The first appointment leader may not be a supervisor of record but demonstrates leadership abilities..</a:t>
            </a:r>
          </a:p>
          <a:p>
            <a:pPr>
              <a:buNone/>
            </a:pPr>
            <a:endParaRPr lang="en-US" dirty="0"/>
          </a:p>
          <a:p>
            <a:pPr>
              <a:buNone/>
            </a:pPr>
            <a:r>
              <a:rPr lang="en-US" dirty="0"/>
              <a:t>Click on the links below for the definition and importance of each competency.</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b="1" dirty="0"/>
              <a:t>Mid-Level Leader Competencies</a:t>
            </a:r>
          </a:p>
          <a:p>
            <a:pPr defTabSz="914319">
              <a:defRPr/>
            </a:pPr>
            <a:endParaRPr lang="en-US" b="1" dirty="0"/>
          </a:p>
          <a:p>
            <a:pPr>
              <a:buNone/>
            </a:pPr>
            <a:r>
              <a:rPr lang="en-US" dirty="0"/>
              <a:t>A mid-level leader or leader of others, while not grade specific, is defined as a Service employee at the General Schedule (GS) wage level of GS-11 or GS-12 or similar Wage Grade (WG) level.  A mid-level leader may have supervisory duties and responsibilities or may have had them in past employment.  A mid-level leader has experience accomplishing work through others as a supervisor or team leader, may not necessarily be a supervisor of record, but demonstrates leadership abilities.</a:t>
            </a:r>
          </a:p>
          <a:p>
            <a:endParaRPr lang="en-US" dirty="0"/>
          </a:p>
          <a:p>
            <a:pPr>
              <a:buNone/>
            </a:pPr>
            <a:r>
              <a:rPr lang="en-US" dirty="0"/>
              <a:t>Click on the links below for the definition and importance of each competency.</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b="1" dirty="0"/>
              <a:t>Senior Leader Competencies</a:t>
            </a:r>
          </a:p>
          <a:p>
            <a:pPr defTabSz="914319">
              <a:defRPr/>
            </a:pPr>
            <a:endParaRPr lang="en-US" b="1" dirty="0"/>
          </a:p>
          <a:p>
            <a:pPr>
              <a:buNone/>
            </a:pPr>
            <a:r>
              <a:rPr lang="en-US" dirty="0"/>
              <a:t>A senior leader, or leader of leaders, is defined as a Service employee at the General Schedule (GS) wage level of GS-13 or GS-14.  A senior leader is often a seasoned supervisor or has been one in past employment, has responsibility for managing complex programs at a Regional or National level, and demonstrates leadership abilities. </a:t>
            </a:r>
          </a:p>
          <a:p>
            <a:pPr>
              <a:buNone/>
            </a:pPr>
            <a:endParaRPr lang="en-US" dirty="0"/>
          </a:p>
          <a:p>
            <a:pPr>
              <a:buNone/>
            </a:pPr>
            <a:r>
              <a:rPr lang="en-US" dirty="0"/>
              <a:t>Click on the links below for the definition and importance of each competency.</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9">
              <a:defRPr/>
            </a:pPr>
            <a:r>
              <a:rPr lang="en-US" b="1" dirty="0"/>
              <a:t>Executive Leader Competencies</a:t>
            </a:r>
          </a:p>
          <a:p>
            <a:pPr defTabSz="914319">
              <a:defRPr/>
            </a:pPr>
            <a:endParaRPr lang="en-US" b="1" dirty="0"/>
          </a:p>
          <a:p>
            <a:pPr>
              <a:buFont typeface="Arial" pitchFamily="34" charset="0"/>
              <a:buNone/>
            </a:pPr>
            <a:r>
              <a:rPr lang="en-US" dirty="0"/>
              <a:t>An executive leader, or leader of organizations, is defined as a Service employee at the GS-15 or Senior Executive Service (SES) level.  An executive leader is often a seasoned supervisor or has been one in past employment, and has responsibility for managing complex programs at a Regional or National level.  An executive leader typically supervises multiple senior leaders and demonstrates leadership abilities.</a:t>
            </a:r>
          </a:p>
          <a:p>
            <a:pPr>
              <a:buFont typeface="Arial" pitchFamily="34" charset="0"/>
              <a:buNone/>
            </a:pPr>
            <a:endParaRPr lang="en-US" dirty="0"/>
          </a:p>
          <a:p>
            <a:pPr>
              <a:buFont typeface="Arial" pitchFamily="34" charset="0"/>
              <a:buNone/>
            </a:pPr>
            <a:r>
              <a:rPr lang="en-US" dirty="0"/>
              <a:t>Click on the links below for the definition and importance of each competency.</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Competency-based HR Management Presentation Outline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Framework for Building Competency-based HR Management System Developing</a:t>
            </a:r>
          </a:p>
          <a:p>
            <a:pPr marL="228600" indent="-228600">
              <a:buFont typeface="+mj-lt"/>
              <a:buAutoNum type="arabicPeriod"/>
            </a:pPr>
            <a:r>
              <a:rPr lang="en-US" sz="1200" kern="1200" dirty="0">
                <a:solidFill>
                  <a:schemeClr val="tx1"/>
                </a:solidFill>
                <a:effectLst/>
                <a:latin typeface="+mn-lt"/>
                <a:ea typeface="+mn-ea"/>
                <a:cs typeface="+mn-cs"/>
              </a:rPr>
              <a:t>Method and Techniques in Developing Competency Model</a:t>
            </a:r>
          </a:p>
          <a:p>
            <a:pPr marL="228600" indent="-228600">
              <a:buFont typeface="+mj-lt"/>
              <a:buAutoNum type="arabicPeriod"/>
            </a:pPr>
            <a:r>
              <a:rPr lang="en-US" sz="1200" kern="1200" dirty="0">
                <a:solidFill>
                  <a:schemeClr val="tx1"/>
                </a:solidFill>
                <a:effectLst/>
                <a:latin typeface="+mn-lt"/>
                <a:ea typeface="+mn-ea"/>
                <a:cs typeface="+mn-cs"/>
              </a:rPr>
              <a:t>Competency-based Interview Method</a:t>
            </a:r>
          </a:p>
          <a:p>
            <a:pPr marL="228600" indent="-228600">
              <a:buFont typeface="+mj-lt"/>
              <a:buAutoNum type="arabicPeriod"/>
            </a:pPr>
            <a:r>
              <a:rPr lang="en-US" sz="1200" kern="1200" dirty="0">
                <a:solidFill>
                  <a:schemeClr val="tx1"/>
                </a:solidFill>
                <a:effectLst/>
                <a:latin typeface="+mn-lt"/>
                <a:ea typeface="+mn-ea"/>
                <a:cs typeface="+mn-cs"/>
              </a:rPr>
              <a:t>Competency-based Career Planning</a:t>
            </a:r>
          </a:p>
          <a:p>
            <a:pPr marL="228600" indent="-228600">
              <a:buFont typeface="+mj-lt"/>
              <a:buAutoNum type="arabicPeriod"/>
            </a:pPr>
            <a:r>
              <a:rPr lang="en-US" sz="1200" kern="1200" dirty="0">
                <a:solidFill>
                  <a:schemeClr val="tx1"/>
                </a:solidFill>
                <a:effectLst/>
                <a:latin typeface="+mn-lt"/>
                <a:ea typeface="+mn-ea"/>
                <a:cs typeface="+mn-cs"/>
              </a:rPr>
              <a:t>Competency-based Training &amp; Development</a:t>
            </a:r>
          </a:p>
          <a:p>
            <a:pPr marL="228600" indent="-228600">
              <a:buFont typeface="+mj-lt"/>
              <a:buAutoNum type="arabicPeriod"/>
            </a:pPr>
            <a:r>
              <a:rPr lang="en-US" sz="1200" kern="1200" dirty="0">
                <a:solidFill>
                  <a:schemeClr val="tx1"/>
                </a:solidFill>
                <a:effectLst/>
                <a:latin typeface="+mn-lt"/>
                <a:ea typeface="+mn-ea"/>
                <a:cs typeface="+mn-cs"/>
              </a:rPr>
              <a:t>Competency-based Performance Management</a:t>
            </a:r>
          </a:p>
          <a:p>
            <a:pPr marL="228600" indent="-228600">
              <a:buFont typeface="+mj-lt"/>
              <a:buAutoNum type="arabicPeriod"/>
            </a:pPr>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39</a:t>
            </a:fld>
            <a:endParaRPr lang="en-US"/>
          </a:p>
        </p:txBody>
      </p:sp>
    </p:spTree>
    <p:extLst>
      <p:ext uri="{BB962C8B-B14F-4D97-AF65-F5344CB8AC3E}">
        <p14:creationId xmlns:p14="http://schemas.microsoft.com/office/powerpoint/2010/main" val="91322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Executive Core Qualifications (ECQ’s) are defined by 28 competencies critical to the success of Senior Executives. ECQ’s are used in performance management and leadership development. They build the expertise needed to engender a corporate culture that drives results, serves customers, and builds successful teams and coalitions.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ECQ’s are used in performance management and leadership development. They build the expertise needed to engender a corporate culture that drives results, serves customers, and builds successful teams and coalitions.</a:t>
            </a:r>
            <a:endParaRPr lang="en-US" sz="1200" b="1"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Cross-Cutting Competencies:</a:t>
            </a:r>
          </a:p>
          <a:p>
            <a:r>
              <a:rPr lang="en-US" dirty="0"/>
              <a:t>1. Analytical Thinking </a:t>
            </a:r>
          </a:p>
          <a:p>
            <a:r>
              <a:rPr lang="en-US" dirty="0"/>
              <a:t>2. Communication </a:t>
            </a:r>
          </a:p>
          <a:p>
            <a:r>
              <a:rPr lang="en-US" dirty="0"/>
              <a:t>3. Systems Thinking </a:t>
            </a:r>
          </a:p>
          <a:p>
            <a:r>
              <a:rPr lang="en-US" b="1" dirty="0"/>
              <a:t>Self Actualization Competencies:</a:t>
            </a:r>
          </a:p>
          <a:p>
            <a:r>
              <a:rPr lang="en-US" dirty="0"/>
              <a:t>4. Accountability</a:t>
            </a:r>
          </a:p>
          <a:p>
            <a:r>
              <a:rPr lang="en-US" dirty="0"/>
              <a:t>5. Professionalism</a:t>
            </a:r>
          </a:p>
          <a:p>
            <a:r>
              <a:rPr lang="en-US" dirty="0"/>
              <a:t>6. Self-Development</a:t>
            </a:r>
          </a:p>
          <a:p>
            <a:r>
              <a:rPr lang="en-US" b="1" dirty="0"/>
              <a:t>Management Competencies:</a:t>
            </a:r>
          </a:p>
          <a:p>
            <a:r>
              <a:rPr lang="en-US" dirty="0"/>
              <a:t>7. Financial Skills </a:t>
            </a:r>
          </a:p>
          <a:p>
            <a:r>
              <a:rPr lang="en-US" dirty="0"/>
              <a:t>8. Human Resources Management </a:t>
            </a:r>
          </a:p>
          <a:p>
            <a:r>
              <a:rPr lang="en-US" dirty="0"/>
              <a:t>9. Information Technology Management </a:t>
            </a:r>
          </a:p>
          <a:p>
            <a:r>
              <a:rPr lang="en-US" dirty="0"/>
              <a:t>10. Leadership </a:t>
            </a:r>
          </a:p>
          <a:p>
            <a:r>
              <a:rPr lang="en-US" dirty="0"/>
              <a:t>11. Performance Measurement and Process Improvement </a:t>
            </a:r>
          </a:p>
          <a:p>
            <a:r>
              <a:rPr lang="en-US" b="1" dirty="0"/>
              <a:t>Contextual / Environmental Understanding:</a:t>
            </a:r>
          </a:p>
          <a:p>
            <a:r>
              <a:rPr lang="en-US" dirty="0"/>
              <a:t>12. Community Orientation </a:t>
            </a:r>
          </a:p>
          <a:p>
            <a:r>
              <a:rPr lang="en-US" dirty="0"/>
              <a:t>13. Organizational Awareness </a:t>
            </a:r>
          </a:p>
          <a:p>
            <a:r>
              <a:rPr lang="en-US" dirty="0"/>
              <a:t>14. Strategic Orientation </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6</a:t>
            </a:fld>
            <a:endParaRPr lang="en-US"/>
          </a:p>
        </p:txBody>
      </p:sp>
    </p:spTree>
    <p:extLst>
      <p:ext uri="{BB962C8B-B14F-4D97-AF65-F5344CB8AC3E}">
        <p14:creationId xmlns:p14="http://schemas.microsoft.com/office/powerpoint/2010/main" val="426379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Cross-Cutting Competencies:</a:t>
            </a:r>
          </a:p>
          <a:p>
            <a:r>
              <a:rPr lang="en-US" dirty="0"/>
              <a:t>1. Analytical Thinking </a:t>
            </a:r>
          </a:p>
          <a:p>
            <a:r>
              <a:rPr lang="en-US" dirty="0"/>
              <a:t>2. Communication </a:t>
            </a:r>
          </a:p>
          <a:p>
            <a:r>
              <a:rPr lang="en-US" dirty="0"/>
              <a:t>3. Systems Thinking </a:t>
            </a:r>
          </a:p>
          <a:p>
            <a:r>
              <a:rPr lang="en-US" b="1" dirty="0"/>
              <a:t>Self Actualization Competencies:</a:t>
            </a:r>
          </a:p>
          <a:p>
            <a:r>
              <a:rPr lang="en-US" dirty="0"/>
              <a:t>4. Accountability</a:t>
            </a:r>
          </a:p>
          <a:p>
            <a:r>
              <a:rPr lang="en-US" dirty="0"/>
              <a:t>5. Professionalism</a:t>
            </a:r>
          </a:p>
          <a:p>
            <a:r>
              <a:rPr lang="en-US" dirty="0"/>
              <a:t>6. Self-Development</a:t>
            </a:r>
          </a:p>
          <a:p>
            <a:r>
              <a:rPr lang="en-US" b="1" dirty="0"/>
              <a:t>Management Competencies:</a:t>
            </a:r>
          </a:p>
          <a:p>
            <a:r>
              <a:rPr lang="en-US" dirty="0"/>
              <a:t>7. Financial Skills </a:t>
            </a:r>
          </a:p>
          <a:p>
            <a:r>
              <a:rPr lang="en-US" dirty="0"/>
              <a:t>8. Human Resources Management </a:t>
            </a:r>
          </a:p>
          <a:p>
            <a:r>
              <a:rPr lang="en-US" dirty="0"/>
              <a:t>9. Information Technology Management </a:t>
            </a:r>
          </a:p>
          <a:p>
            <a:r>
              <a:rPr lang="en-US" dirty="0"/>
              <a:t>10. Leadership </a:t>
            </a:r>
          </a:p>
          <a:p>
            <a:r>
              <a:rPr lang="en-US" dirty="0"/>
              <a:t>11. Performance Measurement and Process Improvement </a:t>
            </a:r>
          </a:p>
          <a:p>
            <a:r>
              <a:rPr lang="en-US" b="1" dirty="0"/>
              <a:t>Contextual / Environmental Understanding:</a:t>
            </a:r>
          </a:p>
          <a:p>
            <a:r>
              <a:rPr lang="en-US" dirty="0"/>
              <a:t>12. Community Orientation </a:t>
            </a:r>
          </a:p>
          <a:p>
            <a:r>
              <a:rPr lang="en-US" dirty="0"/>
              <a:t>13. Organizational Awareness </a:t>
            </a:r>
          </a:p>
          <a:p>
            <a:r>
              <a:rPr lang="en-US" dirty="0"/>
              <a:t>14. Strategic Orientation </a:t>
            </a:r>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7</a:t>
            </a:fld>
            <a:endParaRPr lang="en-US"/>
          </a:p>
        </p:txBody>
      </p:sp>
    </p:spTree>
    <p:extLst>
      <p:ext uri="{BB962C8B-B14F-4D97-AF65-F5344CB8AC3E}">
        <p14:creationId xmlns:p14="http://schemas.microsoft.com/office/powerpoint/2010/main" val="426379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Competency? </a:t>
            </a:r>
          </a:p>
          <a:p>
            <a:r>
              <a:rPr lang="en-US" dirty="0"/>
              <a:t>In Summary</a:t>
            </a:r>
          </a:p>
          <a:p>
            <a:r>
              <a:rPr lang="en-US" dirty="0"/>
              <a:t>In the final analysis, 24 competencies were generated for</a:t>
            </a:r>
            <a:r>
              <a:rPr lang="en-US" baseline="0" dirty="0"/>
              <a:t> </a:t>
            </a:r>
            <a:r>
              <a:rPr lang="en-US" dirty="0"/>
              <a:t>our manger job model. Competency lists generally require</a:t>
            </a:r>
            <a:r>
              <a:rPr lang="en-US" baseline="0" dirty="0"/>
              <a:t> </a:t>
            </a:r>
            <a:r>
              <a:rPr lang="en-US" dirty="0"/>
              <a:t>additional attention to be functional:</a:t>
            </a:r>
          </a:p>
          <a:p>
            <a:pPr marL="171450" indent="-171450">
              <a:buFont typeface="Arial" pitchFamily="34" charset="0"/>
              <a:buChar char="•"/>
            </a:pPr>
            <a:r>
              <a:rPr lang="en-US" dirty="0"/>
              <a:t>If existing competency lists are used to match to skills</a:t>
            </a:r>
            <a:r>
              <a:rPr lang="en-US" baseline="0" dirty="0"/>
              <a:t> </a:t>
            </a:r>
            <a:r>
              <a:rPr lang="en-US" dirty="0"/>
              <a:t>and knowledge, they may need to be </a:t>
            </a:r>
            <a:r>
              <a:rPr lang="en-US" dirty="0" err="1"/>
              <a:t>wordsmithed</a:t>
            </a:r>
            <a:r>
              <a:rPr lang="en-US" dirty="0"/>
              <a:t> to fit</a:t>
            </a:r>
            <a:r>
              <a:rPr lang="en-US" baseline="0" dirty="0"/>
              <a:t> </a:t>
            </a:r>
            <a:r>
              <a:rPr lang="en-US" dirty="0"/>
              <a:t>the organizational environment.</a:t>
            </a:r>
          </a:p>
          <a:p>
            <a:pPr marL="171450" indent="-171450">
              <a:buFont typeface="Arial" pitchFamily="34" charset="0"/>
              <a:buChar char="•"/>
            </a:pPr>
            <a:r>
              <a:rPr lang="en-US" dirty="0"/>
              <a:t>Some competencies may need to be combined to be more</a:t>
            </a:r>
            <a:r>
              <a:rPr lang="en-US" baseline="0" dirty="0"/>
              <a:t> </a:t>
            </a:r>
            <a:r>
              <a:rPr lang="en-US" dirty="0"/>
              <a:t>functionally useful for the individuals and organization</a:t>
            </a:r>
            <a:r>
              <a:rPr lang="en-US" baseline="0" dirty="0"/>
              <a:t> </a:t>
            </a:r>
            <a:r>
              <a:rPr lang="en-US" dirty="0"/>
              <a:t>using, developing, and assessing them. Most employees</a:t>
            </a:r>
            <a:r>
              <a:rPr lang="en-US" baseline="0" dirty="0"/>
              <a:t> </a:t>
            </a:r>
            <a:r>
              <a:rPr lang="en-US" dirty="0"/>
              <a:t>and leaders</a:t>
            </a:r>
            <a:r>
              <a:rPr lang="en-US" baseline="0" dirty="0"/>
              <a:t> </a:t>
            </a:r>
            <a:r>
              <a:rPr lang="en-US" dirty="0"/>
              <a:t>find it difficult to work with large numbers</a:t>
            </a:r>
            <a:r>
              <a:rPr lang="en-US" baseline="0" dirty="0"/>
              <a:t> </a:t>
            </a:r>
            <a:r>
              <a:rPr lang="en-US" dirty="0"/>
              <a:t>of competencies (</a:t>
            </a:r>
            <a:r>
              <a:rPr lang="en-US" dirty="0" err="1"/>
              <a:t>Marrelli</a:t>
            </a:r>
            <a:r>
              <a:rPr lang="en-US" dirty="0"/>
              <a:t>, 1998).</a:t>
            </a:r>
          </a:p>
          <a:p>
            <a:pPr marL="171450" indent="-171450">
              <a:buFont typeface="Arial" pitchFamily="34" charset="0"/>
              <a:buChar char="•"/>
            </a:pPr>
            <a:r>
              <a:rPr lang="en-US" dirty="0"/>
              <a:t>In the case of the manager job model, it will have to be</a:t>
            </a:r>
            <a:r>
              <a:rPr lang="en-US" baseline="0" dirty="0"/>
              <a:t> </a:t>
            </a:r>
            <a:r>
              <a:rPr lang="en-US" dirty="0"/>
              <a:t>edited in terms of the kind and level of manager it is</a:t>
            </a:r>
            <a:r>
              <a:rPr lang="en-US" baseline="0" dirty="0"/>
              <a:t> </a:t>
            </a:r>
            <a:r>
              <a:rPr lang="en-US" dirty="0"/>
              <a:t>applied to in a particular organization.</a:t>
            </a:r>
          </a:p>
          <a:p>
            <a:endParaRPr lang="en-US" dirty="0"/>
          </a:p>
          <a:p>
            <a:r>
              <a:rPr lang="en-US" dirty="0"/>
              <a:t>Generating competencies, using any form of model or technique that is not based on an accurate model of performance, may be interesting or convenient, but the result is not very accurate. Our clients, managers, and executives,</a:t>
            </a:r>
            <a:r>
              <a:rPr lang="en-US" baseline="0" dirty="0"/>
              <a:t> </a:t>
            </a:r>
            <a:r>
              <a:rPr lang="en-US" dirty="0"/>
              <a:t>depend on their human resources and performance professionals to provide them with reliable and effective</a:t>
            </a:r>
            <a:r>
              <a:rPr lang="en-US" baseline="0" dirty="0"/>
              <a:t> </a:t>
            </a:r>
            <a:r>
              <a:rPr lang="en-US" dirty="0"/>
              <a:t>processes. To masquerade using such methods as brainstorming, perpetuates a myth and even a fraud on our</a:t>
            </a:r>
            <a:r>
              <a:rPr lang="en-US" baseline="0" dirty="0"/>
              <a:t> </a:t>
            </a:r>
            <a:r>
              <a:rPr lang="en-US" dirty="0"/>
              <a:t>clients. These methods will produce some results, but are</a:t>
            </a:r>
            <a:r>
              <a:rPr lang="en-US" baseline="0" dirty="0"/>
              <a:t> </a:t>
            </a:r>
            <a:r>
              <a:rPr lang="en-US" dirty="0"/>
              <a:t>they really the desired ones? Are there not</a:t>
            </a:r>
            <a:r>
              <a:rPr lang="en-US" baseline="0" dirty="0"/>
              <a:t> </a:t>
            </a:r>
            <a:r>
              <a:rPr lang="en-US" dirty="0"/>
              <a:t>better and more</a:t>
            </a:r>
            <a:r>
              <a:rPr lang="en-US" baseline="0" dirty="0"/>
              <a:t> </a:t>
            </a:r>
            <a:r>
              <a:rPr lang="en-US" dirty="0"/>
              <a:t>accurate methodologies that are truly performance based?</a:t>
            </a:r>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8</a:t>
            </a:fld>
            <a:endParaRPr lang="en-US"/>
          </a:p>
        </p:txBody>
      </p:sp>
    </p:spTree>
    <p:extLst>
      <p:ext uri="{BB962C8B-B14F-4D97-AF65-F5344CB8AC3E}">
        <p14:creationId xmlns:p14="http://schemas.microsoft.com/office/powerpoint/2010/main" val="273357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Competency? </a:t>
            </a:r>
          </a:p>
          <a:p>
            <a:r>
              <a:rPr lang="en-US" dirty="0"/>
              <a:t>A competency is the integration of one’s knowledge, skills, abilities and attributes in order to perform effectively on the job.  Competencies are observable and measurable behaviors, which are critical to successful individual and corporate performance. </a:t>
            </a:r>
          </a:p>
          <a:p>
            <a:endParaRPr lang="en-US" dirty="0"/>
          </a:p>
          <a:p>
            <a:r>
              <a:rPr lang="en-US" dirty="0"/>
              <a:t>Competencies incorporate knowledge, skills, abilities and attributes, applied through behaviors, which help to ensure organizational/mission critical results and outcomes.</a:t>
            </a:r>
          </a:p>
          <a:p>
            <a:endParaRPr lang="en-US" dirty="0"/>
          </a:p>
          <a:p>
            <a:r>
              <a:rPr lang="en-US" dirty="0"/>
              <a:t>The Department of the Interior, </a:t>
            </a:r>
            <a:r>
              <a:rPr lang="en-US" dirty="0">
                <a:hlinkClick r:id="rId3"/>
              </a:rPr>
              <a:t>Department Manual 370 DM 312.3</a:t>
            </a:r>
            <a:r>
              <a:rPr lang="en-US" dirty="0"/>
              <a:t>  identifies mission critical competencies as being those clusters of knowledge, abilities, skills and attributes that are critical to producing the key outcomes for mission accomplishment.  The USFWS Leadership Competency Development Model identifies and explains the seven mission critical competencies for each organizational leadership levels in the Service.</a:t>
            </a:r>
          </a:p>
          <a:p>
            <a:endParaRPr lang="en-US" dirty="0"/>
          </a:p>
          <a:p>
            <a:endParaRPr lang="en-US" dirty="0"/>
          </a:p>
        </p:txBody>
      </p:sp>
      <p:sp>
        <p:nvSpPr>
          <p:cNvPr id="4" name="Header Placeholder 3"/>
          <p:cNvSpPr>
            <a:spLocks noGrp="1"/>
          </p:cNvSpPr>
          <p:nvPr>
            <p:ph type="hdr" sz="quarter" idx="10"/>
          </p:nvPr>
        </p:nvSpPr>
        <p:spPr/>
        <p:txBody>
          <a:bodyPr/>
          <a:lstStyle/>
          <a:p>
            <a:r>
              <a:rPr lang="en-US"/>
              <a:t>TSTT Management Recognition, 14 Feb 12</a:t>
            </a:r>
          </a:p>
        </p:txBody>
      </p:sp>
      <p:sp>
        <p:nvSpPr>
          <p:cNvPr id="5" name="Footer Placeholder 4"/>
          <p:cNvSpPr>
            <a:spLocks noGrp="1"/>
          </p:cNvSpPr>
          <p:nvPr>
            <p:ph type="ftr" sz="quarter" idx="11"/>
          </p:nvPr>
        </p:nvSpPr>
        <p:spPr/>
        <p:txBody>
          <a:bodyPr/>
          <a:lstStyle/>
          <a:p>
            <a:r>
              <a:rPr lang="en-US"/>
              <a:t>AZANIQUE Development © 2012</a:t>
            </a:r>
          </a:p>
        </p:txBody>
      </p:sp>
      <p:sp>
        <p:nvSpPr>
          <p:cNvPr id="6" name="Slide Number Placeholder 5"/>
          <p:cNvSpPr>
            <a:spLocks noGrp="1"/>
          </p:cNvSpPr>
          <p:nvPr>
            <p:ph type="sldNum" sz="quarter" idx="12"/>
          </p:nvPr>
        </p:nvSpPr>
        <p:spPr/>
        <p:txBody>
          <a:bodyPr/>
          <a:lstStyle/>
          <a:p>
            <a:fld id="{72F432E9-465F-4E57-9B7F-B6AC6632E784}" type="slidenum">
              <a:rPr lang="en-US" smtClean="0"/>
              <a:pPr/>
              <a:t>9</a:t>
            </a:fld>
            <a:endParaRPr lang="en-US"/>
          </a:p>
        </p:txBody>
      </p:sp>
    </p:spTree>
    <p:extLst>
      <p:ext uri="{BB962C8B-B14F-4D97-AF65-F5344CB8AC3E}">
        <p14:creationId xmlns:p14="http://schemas.microsoft.com/office/powerpoint/2010/main" val="426379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7B9C6-1B5A-432F-AE5D-3065A97AAB0D}"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A9C4-1458-4300-ABAE-5ED2D031B2D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7B9C6-1B5A-432F-AE5D-3065A97AAB0D}" type="datetimeFigureOut">
              <a:rPr lang="en-US" smtClean="0"/>
              <a:pPr/>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4A9C4-1458-4300-ABAE-5ED2D031B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slide" Target="slide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30.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5.xml"/><Relationship Id="rId7"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7.xml"/><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4.xml"/><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166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12" descr="http://open-mind-factory.de/s/cc_images/cache_2412419481.gif?t=1313525780"/>
          <p:cNvPicPr>
            <a:picLocks noChangeAspect="1" noChangeArrowheads="1" noCrop="1"/>
          </p:cNvPicPr>
          <p:nvPr/>
        </p:nvPicPr>
        <p:blipFill>
          <a:blip r:embed="rId3" cstate="print"/>
          <a:stretch>
            <a:fillRect/>
          </a:stretch>
        </p:blipFill>
        <p:spPr bwMode="auto">
          <a:xfrm>
            <a:off x="2362200" y="1999975"/>
            <a:ext cx="4511040" cy="4065951"/>
          </a:xfrm>
          <a:prstGeom prst="rect">
            <a:avLst/>
          </a:prstGeom>
          <a:noFill/>
          <a:ln>
            <a:noFill/>
          </a:ln>
        </p:spPr>
      </p:pic>
      <p:sp>
        <p:nvSpPr>
          <p:cNvPr id="56" name="Rounded Rectangle 55"/>
          <p:cNvSpPr/>
          <p:nvPr/>
        </p:nvSpPr>
        <p:spPr>
          <a:xfrm>
            <a:off x="5120640" y="990600"/>
            <a:ext cx="402336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lvl="0" algn="r">
              <a:lnSpc>
                <a:spcPct val="80000"/>
              </a:lnSpc>
              <a:spcBef>
                <a:spcPct val="0"/>
              </a:spcBef>
              <a:defRPr/>
            </a:pPr>
            <a:r>
              <a:rPr lang="en-US" sz="4000" b="1" cap="small" dirty="0">
                <a:ln w="11430"/>
                <a:solidFill>
                  <a:srgbClr val="D5D000"/>
                </a:solidFill>
                <a:latin typeface="Gill Sans Ultra Bold" pitchFamily="34" charset="0"/>
                <a:cs typeface="Aharoni" pitchFamily="2" charset="-79"/>
              </a:rPr>
              <a:t>Competency</a:t>
            </a:r>
          </a:p>
          <a:p>
            <a:pPr lvl="0" algn="r">
              <a:lnSpc>
                <a:spcPct val="80000"/>
              </a:lnSpc>
              <a:spcBef>
                <a:spcPct val="0"/>
              </a:spcBef>
              <a:defRPr/>
            </a:pPr>
            <a:r>
              <a:rPr lang="en-US" sz="4000" b="1" cap="small" dirty="0">
                <a:ln w="11430"/>
                <a:solidFill>
                  <a:srgbClr val="D5D000"/>
                </a:solidFill>
                <a:latin typeface="Gill Sans Ultra Bold" pitchFamily="34" charset="0"/>
                <a:cs typeface="Aharoni" pitchFamily="2" charset="-79"/>
              </a:rPr>
              <a:t>Development</a:t>
            </a:r>
          </a:p>
        </p:txBody>
      </p:sp>
      <p:sp>
        <p:nvSpPr>
          <p:cNvPr id="43" name="Rounded Rectangle 42"/>
          <p:cNvSpPr/>
          <p:nvPr/>
        </p:nvSpPr>
        <p:spPr>
          <a:xfrm>
            <a:off x="5394960" y="5257800"/>
            <a:ext cx="374904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lvl="0" algn="ctr">
              <a:lnSpc>
                <a:spcPct val="80000"/>
              </a:lnSpc>
              <a:spcBef>
                <a:spcPct val="0"/>
              </a:spcBef>
              <a:defRPr/>
            </a:pPr>
            <a:r>
              <a:rPr lang="en-US" sz="4000" b="1" cap="small" dirty="0">
                <a:ln w="11430"/>
                <a:solidFill>
                  <a:srgbClr val="D5D000"/>
                </a:solidFill>
                <a:latin typeface="Gill Sans Ultra Bold" pitchFamily="34" charset="0"/>
                <a:cs typeface="Aharoni" pitchFamily="2" charset="-79"/>
              </a:rPr>
              <a:t>Components</a:t>
            </a:r>
          </a:p>
        </p:txBody>
      </p:sp>
      <p:sp>
        <p:nvSpPr>
          <p:cNvPr id="47" name="Rounded Rectangle 46"/>
          <p:cNvSpPr/>
          <p:nvPr/>
        </p:nvSpPr>
        <p:spPr>
          <a:xfrm>
            <a:off x="0" y="1371600"/>
            <a:ext cx="365760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lvl="0" algn="ctr">
              <a:lnSpc>
                <a:spcPct val="80000"/>
              </a:lnSpc>
              <a:spcBef>
                <a:spcPct val="0"/>
              </a:spcBef>
              <a:defRPr/>
            </a:pPr>
            <a:r>
              <a:rPr lang="en-US" sz="4000" b="1" cap="small" dirty="0">
                <a:ln w="11430"/>
                <a:solidFill>
                  <a:srgbClr val="D5D000"/>
                </a:solidFill>
                <a:latin typeface="Gill Sans Ultra Bold" pitchFamily="34" charset="0"/>
                <a:cs typeface="Aharoni" pitchFamily="2" charset="-79"/>
              </a:rPr>
              <a:t>Training</a:t>
            </a:r>
            <a:endParaRPr lang="en-US" sz="4000" b="1" cap="small" spc="-40" dirty="0">
              <a:ln w="11430"/>
              <a:solidFill>
                <a:srgbClr val="D5D000"/>
              </a:solidFill>
              <a:latin typeface="Gill Sans Ultra Bold" pitchFamily="34" charset="0"/>
              <a:cs typeface="Aharoni" pitchFamily="2" charset="-79"/>
            </a:endParaRPr>
          </a:p>
        </p:txBody>
      </p:sp>
      <p:sp>
        <p:nvSpPr>
          <p:cNvPr id="72" name="Rounded Rectangle 71"/>
          <p:cNvSpPr/>
          <p:nvPr/>
        </p:nvSpPr>
        <p:spPr>
          <a:xfrm>
            <a:off x="1143000" y="5796345"/>
            <a:ext cx="320040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lvl="0" algn="ctr">
              <a:lnSpc>
                <a:spcPct val="80000"/>
              </a:lnSpc>
              <a:spcBef>
                <a:spcPct val="0"/>
              </a:spcBef>
              <a:defRPr/>
            </a:pPr>
            <a:r>
              <a:rPr lang="en-US" sz="4000" b="1" cap="small" dirty="0">
                <a:ln w="11430"/>
                <a:solidFill>
                  <a:srgbClr val="D5D000"/>
                </a:solidFill>
                <a:latin typeface="Gill Sans Ultra Bold" pitchFamily="34" charset="0"/>
                <a:cs typeface="Aharoni" pitchFamily="2" charset="-79"/>
              </a:rPr>
              <a:t>Execution</a:t>
            </a:r>
          </a:p>
        </p:txBody>
      </p:sp>
      <p:sp>
        <p:nvSpPr>
          <p:cNvPr id="32" name="Right Arrow 31"/>
          <p:cNvSpPr/>
          <p:nvPr/>
        </p:nvSpPr>
        <p:spPr>
          <a:xfrm>
            <a:off x="0" y="152400"/>
            <a:ext cx="4572000" cy="914400"/>
          </a:xfrm>
          <a:prstGeom prst="rightArrow">
            <a:avLst>
              <a:gd name="adj1" fmla="val 64907"/>
              <a:gd name="adj2" fmla="val 37578"/>
            </a:avLst>
          </a:prstGeom>
          <a:solidFill>
            <a:schemeClr val="tx1">
              <a:lumMod val="75000"/>
              <a:lumOff val="25000"/>
            </a:schemeClr>
          </a:solidFill>
          <a:ln w="19050">
            <a:solidFill>
              <a:srgbClr val="FFFF00"/>
            </a:solidFill>
          </a:ln>
          <a:scene3d>
            <a:camera prst="orthographicFront"/>
            <a:lightRig rig="flood" dir="t">
              <a:rot lat="0" lon="0" rev="6600000"/>
            </a:lightRig>
          </a:scene3d>
          <a:sp3d prstMaterial="matte">
            <a:bevelT w="1016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marL="342900" lvl="0" indent="-342900" algn="ctr">
              <a:defRPr/>
            </a:pPr>
            <a:r>
              <a:rPr lang="en-US" sz="3600" b="1" cap="small" dirty="0" err="1">
                <a:ln w="11430">
                  <a:solidFill>
                    <a:srgbClr val="FFFF00"/>
                  </a:solidFill>
                </a:ln>
                <a:solidFill>
                  <a:srgbClr val="FFFF00"/>
                </a:solidFill>
                <a:latin typeface="Aharoni" pitchFamily="2" charset="-79"/>
                <a:cs typeface="Aharoni" pitchFamily="2" charset="-79"/>
              </a:rPr>
              <a:t>NE</a:t>
            </a:r>
            <a:r>
              <a:rPr lang="en-US" sz="3600" b="1" dirty="0" err="1">
                <a:ln w="11430">
                  <a:solidFill>
                    <a:srgbClr val="FFFF00"/>
                  </a:solidFill>
                </a:ln>
                <a:solidFill>
                  <a:srgbClr val="FFFF00"/>
                </a:solidFill>
                <a:latin typeface="Pristina" pitchFamily="66" charset="0"/>
                <a:cs typeface="Aharoni" pitchFamily="2" charset="-79"/>
              </a:rPr>
              <a:t>x</a:t>
            </a:r>
            <a:r>
              <a:rPr lang="en-US" sz="3600" b="1" cap="small" dirty="0" err="1">
                <a:ln w="11430">
                  <a:solidFill>
                    <a:srgbClr val="FFFF00"/>
                  </a:solidFill>
                </a:ln>
                <a:solidFill>
                  <a:srgbClr val="FFFF00"/>
                </a:solidFill>
                <a:latin typeface="Aharoni" pitchFamily="2" charset="-79"/>
                <a:cs typeface="Aharoni" pitchFamily="2" charset="-79"/>
              </a:rPr>
              <a:t>T</a:t>
            </a:r>
            <a:r>
              <a:rPr lang="en-US" sz="3600" b="1" cap="small" dirty="0">
                <a:ln w="11430">
                  <a:solidFill>
                    <a:srgbClr val="FFFF00"/>
                  </a:solidFill>
                </a:ln>
                <a:solidFill>
                  <a:srgbClr val="FFFF00"/>
                </a:solidFill>
                <a:latin typeface="Aharoni" pitchFamily="2" charset="-79"/>
                <a:cs typeface="Aharoni" pitchFamily="2" charset="-79"/>
              </a:rPr>
              <a:t> Training</a:t>
            </a:r>
          </a:p>
        </p:txBody>
      </p:sp>
      <p:sp>
        <p:nvSpPr>
          <p:cNvPr id="31" name="Title 1"/>
          <p:cNvSpPr txBox="1">
            <a:spLocks/>
          </p:cNvSpPr>
          <p:nvPr/>
        </p:nvSpPr>
        <p:spPr>
          <a:xfrm>
            <a:off x="6690360" y="41910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FFFF00"/>
                  </a:solidFill>
                </a:ln>
                <a:solidFill>
                  <a:schemeClr val="tx1">
                    <a:lumMod val="75000"/>
                    <a:lumOff val="25000"/>
                  </a:schemeClr>
                </a:solidFill>
                <a:latin typeface="Elephant" pitchFamily="18" charset="0"/>
              </a:rPr>
              <a:t>3</a:t>
            </a:r>
          </a:p>
        </p:txBody>
      </p:sp>
      <p:sp>
        <p:nvSpPr>
          <p:cNvPr id="33" name="Title 1"/>
          <p:cNvSpPr txBox="1">
            <a:spLocks/>
          </p:cNvSpPr>
          <p:nvPr/>
        </p:nvSpPr>
        <p:spPr>
          <a:xfrm>
            <a:off x="1143000" y="19050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FFFF00"/>
                  </a:solidFill>
                </a:ln>
                <a:solidFill>
                  <a:schemeClr val="tx1">
                    <a:lumMod val="75000"/>
                    <a:lumOff val="25000"/>
                  </a:schemeClr>
                </a:solidFill>
                <a:latin typeface="Elephant" pitchFamily="18" charset="0"/>
              </a:rPr>
              <a:t>2</a:t>
            </a:r>
          </a:p>
        </p:txBody>
      </p:sp>
      <p:sp>
        <p:nvSpPr>
          <p:cNvPr id="34" name="Title 1"/>
          <p:cNvSpPr txBox="1">
            <a:spLocks/>
          </p:cNvSpPr>
          <p:nvPr/>
        </p:nvSpPr>
        <p:spPr>
          <a:xfrm>
            <a:off x="4495800" y="2286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FFFF00"/>
                  </a:solidFill>
                </a:ln>
                <a:solidFill>
                  <a:schemeClr val="tx1">
                    <a:lumMod val="75000"/>
                    <a:lumOff val="25000"/>
                  </a:schemeClr>
                </a:solidFill>
                <a:latin typeface="Elephant" pitchFamily="18" charset="0"/>
              </a:rPr>
              <a:t>1</a:t>
            </a:r>
          </a:p>
        </p:txBody>
      </p:sp>
      <p:sp>
        <p:nvSpPr>
          <p:cNvPr id="39" name="Title 1"/>
          <p:cNvSpPr txBox="1">
            <a:spLocks/>
          </p:cNvSpPr>
          <p:nvPr/>
        </p:nvSpPr>
        <p:spPr>
          <a:xfrm>
            <a:off x="0" y="54864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FFFF00"/>
                  </a:solidFill>
                </a:ln>
                <a:solidFill>
                  <a:schemeClr val="tx1">
                    <a:lumMod val="75000"/>
                    <a:lumOff val="25000"/>
                  </a:schemeClr>
                </a:solidFill>
                <a:latin typeface="Elephant" pitchFamily="18" charset="0"/>
              </a:rPr>
              <a:t>4</a:t>
            </a:r>
          </a:p>
        </p:txBody>
      </p:sp>
    </p:spTree>
    <p:extLst>
      <p:ext uri="{BB962C8B-B14F-4D97-AF65-F5344CB8AC3E}">
        <p14:creationId xmlns:p14="http://schemas.microsoft.com/office/powerpoint/2010/main" val="23121275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http://speedofengagement.com/wp-content/uploads/2012/08/stick_figure_under_puzzle_400_wht_7104-2.png"/>
          <p:cNvPicPr>
            <a:picLocks noChangeAspect="1" noChangeArrowheads="1"/>
          </p:cNvPicPr>
          <p:nvPr/>
        </p:nvPicPr>
        <p:blipFill>
          <a:blip r:embed="rId2" cstate="print"/>
          <a:srcRect/>
          <a:stretch>
            <a:fillRect/>
          </a:stretch>
        </p:blipFill>
        <p:spPr bwMode="auto">
          <a:xfrm>
            <a:off x="0" y="2194564"/>
            <a:ext cx="2926080" cy="2377436"/>
          </a:xfrm>
          <a:prstGeom prst="rect">
            <a:avLst/>
          </a:prstGeom>
          <a:noFill/>
        </p:spPr>
      </p:pic>
      <p:pic>
        <p:nvPicPr>
          <p:cNvPr id="14" name="Picture 2" descr="http://www.pdu4pm.com/pmpblog/wp-content/uploads/2012/09/puzzle_people_working_together_800_wht_6984-1.png"/>
          <p:cNvPicPr>
            <a:picLocks noChangeAspect="1" noChangeArrowheads="1"/>
          </p:cNvPicPr>
          <p:nvPr/>
        </p:nvPicPr>
        <p:blipFill rotWithShape="1">
          <a:blip r:embed="rId3" cstate="print"/>
          <a:srcRect r="2532" b="5063"/>
          <a:stretch/>
        </p:blipFill>
        <p:spPr bwMode="auto">
          <a:xfrm>
            <a:off x="3276600" y="4000500"/>
            <a:ext cx="5867400" cy="2857500"/>
          </a:xfrm>
          <a:prstGeom prst="rect">
            <a:avLst/>
          </a:prstGeom>
          <a:noFill/>
          <a:ln>
            <a:noFill/>
          </a:ln>
        </p:spPr>
      </p:pic>
      <p:sp>
        <p:nvSpPr>
          <p:cNvPr id="49" name="Title 48"/>
          <p:cNvSpPr>
            <a:spLocks noGrp="1"/>
          </p:cNvSpPr>
          <p:nvPr>
            <p:ph type="title"/>
          </p:nvPr>
        </p:nvSpPr>
        <p:spPr>
          <a:xfrm>
            <a:off x="-1" y="0"/>
            <a:ext cx="6492240" cy="1371600"/>
          </a:xfrm>
          <a:noFill/>
          <a:scene3d>
            <a:camera prst="orthographicFront"/>
            <a:lightRig rig="flood" dir="t">
              <a:rot lat="0" lon="0" rev="12000000"/>
            </a:lightRig>
          </a:scene3d>
          <a:sp3d prstMaterial="matte">
            <a:bevelT/>
          </a:sp3d>
        </p:spPr>
        <p:txBody>
          <a:bodyPr anchor="ctr">
            <a:noAutofit/>
            <a:scene3d>
              <a:camera prst="orthographicFront"/>
              <a:lightRig rig="flat" dir="tl">
                <a:rot lat="0" lon="0" rev="12000000"/>
              </a:lightRig>
            </a:scene3d>
            <a:sp3d extrusionH="25400" contourW="6350">
              <a:bevelT w="38100" h="31750"/>
              <a:contourClr>
                <a:srgbClr val="002060"/>
              </a:contourClr>
            </a:sp3d>
          </a:bodyPr>
          <a:lstStyle/>
          <a:p>
            <a:pPr>
              <a:lnSpc>
                <a:spcPct val="70000"/>
              </a:lnSpc>
            </a:pPr>
            <a:r>
              <a:rPr lang="en-US" sz="5000" b="1" cap="small" dirty="0">
                <a:ln w="11430"/>
                <a:solidFill>
                  <a:srgbClr val="0070C0"/>
                </a:solidFill>
                <a:latin typeface="Rockwell Extra Bold" pitchFamily="18" charset="0"/>
                <a:cs typeface="Aharoni" pitchFamily="2" charset="-79"/>
              </a:rPr>
              <a:t>Competency</a:t>
            </a:r>
            <a:br>
              <a:rPr lang="en-US" sz="5000" b="1" cap="small" dirty="0">
                <a:ln w="11430"/>
                <a:solidFill>
                  <a:srgbClr val="0070C0"/>
                </a:solidFill>
                <a:latin typeface="Rockwell Extra Bold" pitchFamily="18" charset="0"/>
                <a:cs typeface="Aharoni" pitchFamily="2" charset="-79"/>
              </a:rPr>
            </a:br>
            <a:r>
              <a:rPr lang="en-US" sz="5000" b="1" cap="small" dirty="0">
                <a:ln w="11430"/>
                <a:solidFill>
                  <a:srgbClr val="0070C0"/>
                </a:solidFill>
                <a:latin typeface="Rockwell Extra Bold" pitchFamily="18" charset="0"/>
                <a:cs typeface="Aharoni" pitchFamily="2" charset="-79"/>
              </a:rPr>
              <a:t>Development</a:t>
            </a:r>
          </a:p>
        </p:txBody>
      </p:sp>
      <p:sp>
        <p:nvSpPr>
          <p:cNvPr id="53" name="Content Placeholder 4"/>
          <p:cNvSpPr txBox="1">
            <a:spLocks/>
          </p:cNvSpPr>
          <p:nvPr/>
        </p:nvSpPr>
        <p:spPr>
          <a:xfrm>
            <a:off x="3307080" y="3718560"/>
            <a:ext cx="4846320" cy="54864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b="1" dirty="0">
                <a:latin typeface="Wingdings" pitchFamily="2" charset="2"/>
                <a:ea typeface="Calibri"/>
                <a:cs typeface="Aharoni" pitchFamily="2" charset="-79"/>
              </a:rPr>
              <a:t>n</a:t>
            </a:r>
            <a:r>
              <a:rPr lang="en-US" sz="2400" b="1" dirty="0">
                <a:latin typeface="Aharoni" pitchFamily="2" charset="-79"/>
                <a:ea typeface="Calibri"/>
                <a:cs typeface="Aharoni" pitchFamily="2" charset="-79"/>
              </a:rPr>
              <a:t> </a:t>
            </a:r>
            <a:r>
              <a:rPr lang="en-US" sz="2400" b="1" spc="-10" dirty="0">
                <a:ea typeface="Calibri"/>
                <a:cs typeface="Aharoni" pitchFamily="2" charset="-79"/>
              </a:rPr>
              <a:t>KSAOs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KPIs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Behavior</a:t>
            </a:r>
          </a:p>
        </p:txBody>
      </p:sp>
      <p:sp>
        <p:nvSpPr>
          <p:cNvPr id="55" name="Content Placeholder 2"/>
          <p:cNvSpPr txBox="1">
            <a:spLocks/>
          </p:cNvSpPr>
          <p:nvPr/>
        </p:nvSpPr>
        <p:spPr>
          <a:xfrm>
            <a:off x="152400" y="6888480"/>
            <a:ext cx="4846320" cy="5029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b="1" dirty="0">
                <a:latin typeface="Wingdings" pitchFamily="2" charset="2"/>
                <a:ea typeface="Calibri"/>
                <a:cs typeface="Aharoni" pitchFamily="2" charset="-79"/>
              </a:rPr>
              <a:t>n</a:t>
            </a:r>
            <a:r>
              <a:rPr lang="en-US" sz="2400" b="1" dirty="0">
                <a:latin typeface="Aharoni" pitchFamily="2" charset="-79"/>
                <a:ea typeface="Calibri"/>
                <a:cs typeface="Aharoni" pitchFamily="2" charset="-79"/>
              </a:rPr>
              <a:t> </a:t>
            </a:r>
            <a:r>
              <a:rPr lang="en-US" sz="2400" b="1" spc="-10" dirty="0">
                <a:ea typeface="Calibri"/>
                <a:cs typeface="Aharoni" pitchFamily="2" charset="-79"/>
              </a:rPr>
              <a:t>KSAOs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KPIs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Strategic Plan</a:t>
            </a:r>
            <a:endParaRPr lang="en-US" sz="2400" b="1" dirty="0">
              <a:ea typeface="Calibri"/>
              <a:cs typeface="Aharoni" pitchFamily="2" charset="-79"/>
            </a:endParaRPr>
          </a:p>
        </p:txBody>
      </p:sp>
      <p:sp>
        <p:nvSpPr>
          <p:cNvPr id="62" name="Title 1"/>
          <p:cNvSpPr txBox="1">
            <a:spLocks/>
          </p:cNvSpPr>
          <p:nvPr/>
        </p:nvSpPr>
        <p:spPr>
          <a:xfrm>
            <a:off x="9326088" y="29688"/>
            <a:ext cx="1371600" cy="1371600"/>
          </a:xfrm>
          <a:prstGeom prst="rect">
            <a:avLst/>
          </a:prstGeom>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FFFF00"/>
                </a:solidFill>
                <a:latin typeface="Rockwell Extra Bold" pitchFamily="18" charset="0"/>
              </a:rPr>
              <a:t>1</a:t>
            </a:r>
          </a:p>
        </p:txBody>
      </p:sp>
      <p:sp>
        <p:nvSpPr>
          <p:cNvPr id="64" name="Right Arrow 63"/>
          <p:cNvSpPr/>
          <p:nvPr/>
        </p:nvSpPr>
        <p:spPr>
          <a:xfrm flipH="1">
            <a:off x="2971800" y="3139440"/>
            <a:ext cx="6172200" cy="731520"/>
          </a:xfrm>
          <a:prstGeom prst="rightArrow">
            <a:avLst>
              <a:gd name="adj1" fmla="val 64907"/>
              <a:gd name="adj2" fmla="val 37578"/>
            </a:avLst>
          </a:prstGeom>
          <a:gradFill>
            <a:gsLst>
              <a:gs pos="0">
                <a:srgbClr val="FFFF00"/>
              </a:gs>
              <a:gs pos="50000">
                <a:srgbClr val="FFFF00">
                  <a:shade val="67500"/>
                  <a:satMod val="115000"/>
                  <a:alpha val="70000"/>
                </a:srgbClr>
              </a:gs>
              <a:gs pos="100000">
                <a:srgbClr val="FFFF00">
                  <a:shade val="100000"/>
                  <a:satMod val="115000"/>
                  <a:alpha val="50000"/>
                </a:srgbClr>
              </a:gs>
            </a:gsLst>
            <a:lin ang="10800000" scaled="1"/>
          </a:gra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Talent Inventory</a:t>
            </a:r>
          </a:p>
        </p:txBody>
      </p:sp>
      <p:pic>
        <p:nvPicPr>
          <p:cNvPr id="15" name="Picture 2" descr="http://www.elegrity.com/Portals/15318/images/stick_figure_sitting_on_gears_400_clr_8247.png"/>
          <p:cNvPicPr>
            <a:picLocks noChangeAspect="1" noChangeArrowheads="1"/>
          </p:cNvPicPr>
          <p:nvPr/>
        </p:nvPicPr>
        <p:blipFill>
          <a:blip r:embed="rId4" cstate="print"/>
          <a:srcRect/>
          <a:stretch>
            <a:fillRect/>
          </a:stretch>
        </p:blipFill>
        <p:spPr bwMode="auto">
          <a:xfrm>
            <a:off x="5439835" y="1106731"/>
            <a:ext cx="3704165" cy="2667000"/>
          </a:xfrm>
          <a:prstGeom prst="rect">
            <a:avLst/>
          </a:prstGeom>
          <a:noFill/>
        </p:spPr>
      </p:pic>
      <p:sp>
        <p:nvSpPr>
          <p:cNvPr id="52" name="Content Placeholder 2"/>
          <p:cNvSpPr txBox="1">
            <a:spLocks/>
          </p:cNvSpPr>
          <p:nvPr/>
        </p:nvSpPr>
        <p:spPr>
          <a:xfrm>
            <a:off x="0" y="1798320"/>
            <a:ext cx="6217920" cy="54864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Objectives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Challenges	</a:t>
            </a:r>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Management</a:t>
            </a:r>
          </a:p>
        </p:txBody>
      </p:sp>
      <p:sp>
        <p:nvSpPr>
          <p:cNvPr id="17" name="Right Arrow 16"/>
          <p:cNvSpPr/>
          <p:nvPr/>
        </p:nvSpPr>
        <p:spPr>
          <a:xfrm>
            <a:off x="0" y="4411980"/>
            <a:ext cx="4846320" cy="731520"/>
          </a:xfrm>
          <a:prstGeom prst="rightArrow">
            <a:avLst>
              <a:gd name="adj1" fmla="val 64907"/>
              <a:gd name="adj2" fmla="val 37578"/>
            </a:avLst>
          </a:prstGeom>
          <a:gradFill>
            <a:gsLst>
              <a:gs pos="0">
                <a:srgbClr val="FFFF00"/>
              </a:gs>
              <a:gs pos="50000">
                <a:srgbClr val="FFFF00">
                  <a:shade val="67500"/>
                  <a:satMod val="115000"/>
                  <a:alpha val="70000"/>
                </a:srgbClr>
              </a:gs>
              <a:gs pos="100000">
                <a:srgbClr val="FFFF00">
                  <a:shade val="100000"/>
                  <a:satMod val="115000"/>
                  <a:alpha val="50000"/>
                </a:srgbClr>
              </a:gs>
            </a:gsLst>
            <a:lin ang="10800000" scaled="1"/>
          </a:gra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lgn="r">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Organizational Alignment</a:t>
            </a:r>
          </a:p>
        </p:txBody>
      </p:sp>
      <p:sp>
        <p:nvSpPr>
          <p:cNvPr id="18" name="Content Placeholder 2"/>
          <p:cNvSpPr txBox="1">
            <a:spLocks/>
          </p:cNvSpPr>
          <p:nvPr/>
        </p:nvSpPr>
        <p:spPr>
          <a:xfrm>
            <a:off x="76200" y="4995355"/>
            <a:ext cx="320040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b="1" dirty="0">
                <a:latin typeface="Aharoni" pitchFamily="2" charset="-79"/>
                <a:ea typeface="Calibri"/>
                <a:cs typeface="Aharoni" pitchFamily="2" charset="-79"/>
              </a:rPr>
              <a:t> </a:t>
            </a:r>
            <a:r>
              <a:rPr lang="en-US" sz="2400" b="1" dirty="0"/>
              <a:t>Consolidation</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t>Optimization</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Strategy</a:t>
            </a:r>
            <a:endParaRPr lang="en-US" sz="2400" b="1" dirty="0"/>
          </a:p>
        </p:txBody>
      </p:sp>
      <p:sp>
        <p:nvSpPr>
          <p:cNvPr id="67" name="Right Arrow 66"/>
          <p:cNvSpPr/>
          <p:nvPr/>
        </p:nvSpPr>
        <p:spPr>
          <a:xfrm>
            <a:off x="0" y="1219200"/>
            <a:ext cx="6858000" cy="731520"/>
          </a:xfrm>
          <a:prstGeom prst="rightArrow">
            <a:avLst>
              <a:gd name="adj1" fmla="val 64907"/>
              <a:gd name="adj2" fmla="val 37578"/>
            </a:avLst>
          </a:prstGeom>
          <a:gradFill flip="none" rotWithShape="1">
            <a:gsLst>
              <a:gs pos="0">
                <a:srgbClr val="FFFF00"/>
              </a:gs>
              <a:gs pos="50000">
                <a:srgbClr val="FFFF00">
                  <a:shade val="67500"/>
                  <a:satMod val="115000"/>
                  <a:alpha val="70000"/>
                </a:srgbClr>
              </a:gs>
              <a:gs pos="100000">
                <a:srgbClr val="FFFF00">
                  <a:shade val="100000"/>
                  <a:satMod val="115000"/>
                  <a:alpha val="50000"/>
                </a:srgbClr>
              </a:gs>
            </a:gsLst>
            <a:lin ang="10800000" scaled="1"/>
            <a:tileRect/>
          </a:gra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lgn="r">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Mission Requirements</a:t>
            </a:r>
          </a:p>
        </p:txBody>
      </p:sp>
    </p:spTree>
    <p:extLst>
      <p:ext uri="{BB962C8B-B14F-4D97-AF65-F5344CB8AC3E}">
        <p14:creationId xmlns:p14="http://schemas.microsoft.com/office/powerpoint/2010/main" val="1001728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C:\Users\Avery\Desktop\New Folder (2)\Images\Puzzel Grahpics\400Processl 03.JPG"/>
          <p:cNvPicPr>
            <a:picLocks noChangeAspect="1" noChangeArrowheads="1"/>
          </p:cNvPicPr>
          <p:nvPr/>
        </p:nvPicPr>
        <p:blipFill>
          <a:blip r:embed="rId3" cstate="print"/>
          <a:stretch>
            <a:fillRect/>
          </a:stretch>
        </p:blipFill>
        <p:spPr bwMode="auto">
          <a:xfrm>
            <a:off x="5429250" y="3557587"/>
            <a:ext cx="3714750" cy="3300413"/>
          </a:xfrm>
          <a:prstGeom prst="rect">
            <a:avLst/>
          </a:prstGeom>
          <a:noFill/>
          <a:ln>
            <a:noFill/>
          </a:ln>
        </p:spPr>
      </p:pic>
      <p:pic>
        <p:nvPicPr>
          <p:cNvPr id="18" name="Picture 7" descr="C:\Users\Avery\Desktop\New Folder (2)\Images\Puzzel Grahpics\400Processl 02.JPG"/>
          <p:cNvPicPr>
            <a:picLocks noChangeAspect="1" noChangeArrowheads="1"/>
          </p:cNvPicPr>
          <p:nvPr/>
        </p:nvPicPr>
        <p:blipFill rotWithShape="1">
          <a:blip r:embed="rId4" cstate="print"/>
          <a:srcRect r="6672"/>
          <a:stretch/>
        </p:blipFill>
        <p:spPr bwMode="auto">
          <a:xfrm>
            <a:off x="3581400" y="2636044"/>
            <a:ext cx="3355769" cy="2393156"/>
          </a:xfrm>
          <a:prstGeom prst="rect">
            <a:avLst/>
          </a:prstGeom>
          <a:noFill/>
          <a:ln>
            <a:noFill/>
          </a:ln>
        </p:spPr>
      </p:pic>
      <p:pic>
        <p:nvPicPr>
          <p:cNvPr id="19" name="Picture 6" descr="C:\Users\Avery\Desktop\New Folder (2)\Images\Puzzel Grahpics\400Processl 01.JPG"/>
          <p:cNvPicPr>
            <a:picLocks noChangeAspect="1" noChangeArrowheads="1"/>
          </p:cNvPicPr>
          <p:nvPr/>
        </p:nvPicPr>
        <p:blipFill>
          <a:blip r:embed="rId5" cstate="print"/>
          <a:stretch>
            <a:fillRect/>
          </a:stretch>
        </p:blipFill>
        <p:spPr bwMode="auto">
          <a:xfrm>
            <a:off x="3609975" y="838200"/>
            <a:ext cx="2333625" cy="2133600"/>
          </a:xfrm>
          <a:prstGeom prst="rect">
            <a:avLst/>
          </a:prstGeom>
          <a:noFill/>
          <a:ln>
            <a:noFill/>
          </a:ln>
        </p:spPr>
      </p:pic>
      <p:sp>
        <p:nvSpPr>
          <p:cNvPr id="52" name="Content Placeholder 2"/>
          <p:cNvSpPr txBox="1">
            <a:spLocks/>
          </p:cNvSpPr>
          <p:nvPr/>
        </p:nvSpPr>
        <p:spPr>
          <a:xfrm>
            <a:off x="121920" y="173736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Guiding Description</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Suggested  Courses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Customization</a:t>
            </a:r>
            <a:endParaRPr lang="en-US" sz="2400" b="1" dirty="0">
              <a:ea typeface="Calibri"/>
              <a:cs typeface="Aharoni" pitchFamily="2" charset="-79"/>
            </a:endParaRPr>
          </a:p>
        </p:txBody>
      </p:sp>
      <p:sp>
        <p:nvSpPr>
          <p:cNvPr id="53" name="Content Placeholder 4"/>
          <p:cNvSpPr txBox="1">
            <a:spLocks/>
          </p:cNvSpPr>
          <p:nvPr/>
        </p:nvSpPr>
        <p:spPr>
          <a:xfrm>
            <a:off x="121920" y="359664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Cognitive</a:t>
            </a:r>
            <a:endParaRPr lang="en-US" sz="2400" b="1" strike="sngStrike" dirty="0">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Affective</a:t>
            </a:r>
            <a:endParaRPr lang="en-US" sz="2400" b="1" strike="sngStrike"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Behavioral</a:t>
            </a:r>
            <a:endParaRPr lang="en-US" sz="2400" b="1" strike="sngStrike" dirty="0">
              <a:ea typeface="Calibri"/>
              <a:cs typeface="Aharoni" pitchFamily="2" charset="-79"/>
            </a:endParaRPr>
          </a:p>
        </p:txBody>
      </p:sp>
      <p:sp>
        <p:nvSpPr>
          <p:cNvPr id="55" name="Content Placeholder 2"/>
          <p:cNvSpPr txBox="1">
            <a:spLocks/>
          </p:cNvSpPr>
          <p:nvPr/>
        </p:nvSpPr>
        <p:spPr>
          <a:xfrm>
            <a:off x="141566" y="544068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Primary &amp; Advanced</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Prerequisite &amp; </a:t>
            </a:r>
            <a:r>
              <a:rPr lang="en-US" sz="2400" b="1" spc="-10" dirty="0" err="1">
                <a:ea typeface="Calibri"/>
                <a:cs typeface="Aharoni" pitchFamily="2" charset="-79"/>
              </a:rPr>
              <a:t>Corequisite</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Cross Referenced</a:t>
            </a:r>
            <a:endParaRPr lang="en-US" sz="2400" b="1" dirty="0">
              <a:ea typeface="Calibri"/>
              <a:cs typeface="Aharoni" pitchFamily="2" charset="-79"/>
            </a:endParaRPr>
          </a:p>
        </p:txBody>
      </p:sp>
      <p:sp>
        <p:nvSpPr>
          <p:cNvPr id="62" name="Title 1"/>
          <p:cNvSpPr txBox="1">
            <a:spLocks/>
          </p:cNvSpPr>
          <p:nvPr/>
        </p:nvSpPr>
        <p:spPr>
          <a:xfrm>
            <a:off x="0" y="0"/>
            <a:ext cx="9144000" cy="914400"/>
          </a:xfrm>
          <a:prstGeom prst="rect">
            <a:avLst/>
          </a:prstGeom>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chemeClr val="tx1">
                  <a:lumMod val="75000"/>
                  <a:lumOff val="2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small" dirty="0">
                <a:ln w="11430"/>
                <a:solidFill>
                  <a:schemeClr val="tx1">
                    <a:lumMod val="85000"/>
                    <a:lumOff val="15000"/>
                  </a:schemeClr>
                </a:solidFill>
                <a:latin typeface="Rockwell Extra Bold" pitchFamily="18" charset="0"/>
              </a:rPr>
              <a:t>Training &amp; Development</a:t>
            </a:r>
          </a:p>
        </p:txBody>
      </p:sp>
      <p:sp>
        <p:nvSpPr>
          <p:cNvPr id="64" name="Right Arrow 63"/>
          <p:cNvSpPr/>
          <p:nvPr/>
        </p:nvSpPr>
        <p:spPr>
          <a:xfrm>
            <a:off x="137160" y="2971800"/>
            <a:ext cx="45720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Learning Objectives</a:t>
            </a:r>
          </a:p>
        </p:txBody>
      </p:sp>
      <p:sp>
        <p:nvSpPr>
          <p:cNvPr id="65" name="Right Arrow 64"/>
          <p:cNvSpPr/>
          <p:nvPr/>
        </p:nvSpPr>
        <p:spPr>
          <a:xfrm>
            <a:off x="129209" y="4831080"/>
            <a:ext cx="54864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Application</a:t>
            </a:r>
          </a:p>
        </p:txBody>
      </p:sp>
      <p:sp>
        <p:nvSpPr>
          <p:cNvPr id="67" name="Right Arrow 66"/>
          <p:cNvSpPr/>
          <p:nvPr/>
        </p:nvSpPr>
        <p:spPr>
          <a:xfrm>
            <a:off x="137160" y="1112520"/>
            <a:ext cx="36576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Training Focus</a:t>
            </a:r>
          </a:p>
        </p:txBody>
      </p:sp>
      <p:sp>
        <p:nvSpPr>
          <p:cNvPr id="14" name="Title 1"/>
          <p:cNvSpPr txBox="1">
            <a:spLocks/>
          </p:cNvSpPr>
          <p:nvPr/>
        </p:nvSpPr>
        <p:spPr>
          <a:xfrm>
            <a:off x="9191501" y="0"/>
            <a:ext cx="1371600" cy="1371600"/>
          </a:xfrm>
          <a:prstGeom prst="rect">
            <a:avLst/>
          </a:prstGeom>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FFFF00"/>
                </a:solidFill>
                <a:latin typeface="Rockwell Extra Bold" pitchFamily="18" charset="0"/>
              </a:rPr>
              <a:t>2</a:t>
            </a:r>
          </a:p>
        </p:txBody>
      </p:sp>
      <p:sp>
        <p:nvSpPr>
          <p:cNvPr id="15" name="Content Placeholder 4"/>
          <p:cNvSpPr txBox="1">
            <a:spLocks/>
          </p:cNvSpPr>
          <p:nvPr/>
        </p:nvSpPr>
        <p:spPr>
          <a:xfrm>
            <a:off x="5638800" y="2209800"/>
            <a:ext cx="1828800" cy="640080"/>
          </a:xfrm>
          <a:prstGeom prst="rect">
            <a:avLst/>
          </a:prstGeom>
          <a:noFill/>
          <a:ln w="25400">
            <a:noFill/>
          </a:ln>
          <a:scene3d>
            <a:camera prst="orthographicFront"/>
            <a:lightRig rig="threePt" dir="t"/>
          </a:scene3d>
          <a:sp3d>
            <a:bevelT w="38100" h="38100" prst="angle"/>
          </a:sp3d>
        </p:spPr>
        <p:txBody>
          <a:bodyPr vert="horz" lIns="91440" tIns="45720" rIns="91440" bIns="45720" rtlCol="0" anchor="ctr">
            <a:noAutofit/>
          </a:bodyPr>
          <a:lstStyle/>
          <a:p>
            <a:pPr algn="ctr">
              <a:lnSpc>
                <a:spcPct val="80000"/>
              </a:lnSpc>
            </a:pPr>
            <a:r>
              <a:rPr lang="en-US" sz="2400" b="1" dirty="0">
                <a:latin typeface="Bradley Hand ITC" pitchFamily="66" charset="0"/>
              </a:rPr>
              <a:t>I see, </a:t>
            </a:r>
          </a:p>
          <a:p>
            <a:pPr algn="ctr">
              <a:lnSpc>
                <a:spcPct val="80000"/>
              </a:lnSpc>
            </a:pPr>
            <a:r>
              <a:rPr lang="en-US" sz="2400" b="1" dirty="0">
                <a:latin typeface="Bradley Hand ITC" pitchFamily="66" charset="0"/>
              </a:rPr>
              <a:t>I remember</a:t>
            </a:r>
          </a:p>
        </p:txBody>
      </p:sp>
      <p:sp>
        <p:nvSpPr>
          <p:cNvPr id="17" name="Content Placeholder 4"/>
          <p:cNvSpPr txBox="1">
            <a:spLocks/>
          </p:cNvSpPr>
          <p:nvPr/>
        </p:nvSpPr>
        <p:spPr>
          <a:xfrm>
            <a:off x="5029200" y="838200"/>
            <a:ext cx="2103120" cy="640080"/>
          </a:xfrm>
          <a:prstGeom prst="rect">
            <a:avLst/>
          </a:prstGeom>
          <a:noFill/>
          <a:ln w="25400">
            <a:noFill/>
          </a:ln>
          <a:scene3d>
            <a:camera prst="orthographicFront"/>
            <a:lightRig rig="threePt" dir="t"/>
          </a:scene3d>
          <a:sp3d>
            <a:bevelT w="38100" h="38100" prst="angle"/>
          </a:sp3d>
        </p:spPr>
        <p:txBody>
          <a:bodyPr vert="horz" lIns="91440" tIns="45720" rIns="91440" bIns="45720" rtlCol="0" anchor="ctr">
            <a:noAutofit/>
          </a:bodyPr>
          <a:lstStyle/>
          <a:p>
            <a:pPr algn="ctr">
              <a:lnSpc>
                <a:spcPct val="80000"/>
              </a:lnSpc>
            </a:pPr>
            <a:r>
              <a:rPr lang="en-US" sz="2400" b="1" dirty="0">
                <a:latin typeface="Bradley Hand ITC" pitchFamily="66" charset="0"/>
              </a:rPr>
              <a:t>I hear, I forget</a:t>
            </a:r>
          </a:p>
        </p:txBody>
      </p:sp>
      <p:sp>
        <p:nvSpPr>
          <p:cNvPr id="21" name="Content Placeholder 4"/>
          <p:cNvSpPr txBox="1">
            <a:spLocks/>
          </p:cNvSpPr>
          <p:nvPr/>
        </p:nvSpPr>
        <p:spPr>
          <a:xfrm>
            <a:off x="7239000" y="2865120"/>
            <a:ext cx="1920240" cy="640080"/>
          </a:xfrm>
          <a:prstGeom prst="rect">
            <a:avLst/>
          </a:prstGeom>
          <a:noFill/>
          <a:ln w="25400">
            <a:noFill/>
          </a:ln>
          <a:scene3d>
            <a:camera prst="orthographicFront"/>
            <a:lightRig rig="threePt" dir="t"/>
          </a:scene3d>
          <a:sp3d>
            <a:bevelT w="38100" h="38100" prst="angle"/>
          </a:sp3d>
        </p:spPr>
        <p:txBody>
          <a:bodyPr vert="horz" lIns="91440" tIns="45720" rIns="91440" bIns="45720" rtlCol="0" anchor="ctr">
            <a:noAutofit/>
          </a:bodyPr>
          <a:lstStyle/>
          <a:p>
            <a:pPr algn="ctr">
              <a:lnSpc>
                <a:spcPct val="80000"/>
              </a:lnSpc>
            </a:pPr>
            <a:r>
              <a:rPr lang="en-US" sz="2400" b="1" dirty="0">
                <a:latin typeface="Bradley Hand ITC" pitchFamily="66" charset="0"/>
              </a:rPr>
              <a:t>I do, </a:t>
            </a:r>
          </a:p>
          <a:p>
            <a:pPr algn="ctr">
              <a:lnSpc>
                <a:spcPct val="80000"/>
              </a:lnSpc>
            </a:pPr>
            <a:r>
              <a:rPr lang="en-US" sz="2400" b="1" dirty="0">
                <a:latin typeface="Bradley Hand ITC" pitchFamily="66" charset="0"/>
              </a:rPr>
              <a:t>I understand</a:t>
            </a:r>
          </a:p>
        </p:txBody>
      </p:sp>
    </p:spTree>
    <p:extLst>
      <p:ext uri="{BB962C8B-B14F-4D97-AF65-F5344CB8AC3E}">
        <p14:creationId xmlns:p14="http://schemas.microsoft.com/office/powerpoint/2010/main" val="1872993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2"/>
          <p:cNvSpPr txBox="1">
            <a:spLocks/>
          </p:cNvSpPr>
          <p:nvPr/>
        </p:nvSpPr>
        <p:spPr>
          <a:xfrm>
            <a:off x="5760720" y="1173480"/>
            <a:ext cx="329184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Tools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Models</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Materials</a:t>
            </a:r>
            <a:endParaRPr lang="en-US" sz="2400" b="1" dirty="0">
              <a:ea typeface="Calibri"/>
              <a:cs typeface="Aharoni" pitchFamily="2" charset="-79"/>
            </a:endParaRPr>
          </a:p>
        </p:txBody>
      </p:sp>
      <p:sp>
        <p:nvSpPr>
          <p:cNvPr id="53" name="Content Placeholder 4"/>
          <p:cNvSpPr txBox="1">
            <a:spLocks/>
          </p:cNvSpPr>
          <p:nvPr/>
        </p:nvSpPr>
        <p:spPr>
          <a:xfrm>
            <a:off x="5760720" y="3307080"/>
            <a:ext cx="329184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Instructor Led</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Self-Directed</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Blended Learning</a:t>
            </a:r>
            <a:endParaRPr lang="en-US" sz="2400" b="1" dirty="0">
              <a:ea typeface="Calibri"/>
              <a:cs typeface="Aharoni" pitchFamily="2" charset="-79"/>
            </a:endParaRPr>
          </a:p>
        </p:txBody>
      </p:sp>
      <p:sp>
        <p:nvSpPr>
          <p:cNvPr id="55" name="Content Placeholder 2"/>
          <p:cNvSpPr txBox="1">
            <a:spLocks/>
          </p:cNvSpPr>
          <p:nvPr/>
        </p:nvSpPr>
        <p:spPr>
          <a:xfrm>
            <a:off x="5760720" y="5440680"/>
            <a:ext cx="329184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Theme-Based</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Experiential</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Competency Focused</a:t>
            </a:r>
            <a:endParaRPr lang="en-US" sz="2400" b="1" dirty="0">
              <a:ea typeface="Calibri"/>
              <a:cs typeface="Aharoni" pitchFamily="2" charset="-79"/>
            </a:endParaRPr>
          </a:p>
        </p:txBody>
      </p:sp>
      <p:sp>
        <p:nvSpPr>
          <p:cNvPr id="49" name="Title 48"/>
          <p:cNvSpPr>
            <a:spLocks noGrp="1"/>
          </p:cNvSpPr>
          <p:nvPr>
            <p:ph type="title"/>
          </p:nvPr>
        </p:nvSpPr>
        <p:spPr>
          <a:xfrm>
            <a:off x="7288" y="0"/>
            <a:ext cx="5852160" cy="1554480"/>
          </a:xfrm>
          <a:noFill/>
          <a:scene3d>
            <a:camera prst="orthographicFront"/>
            <a:lightRig rig="flood" dir="t">
              <a:rot lat="0" lon="0" rev="17400000"/>
            </a:lightRig>
          </a:scene3d>
          <a:sp3d prstMaterial="matte">
            <a:bevelT w="50800" h="50800" prst="angle"/>
          </a:sp3d>
        </p:spPr>
        <p:txBody>
          <a:bodyPr anchor="t">
            <a:normAutofit fontScale="90000"/>
            <a:scene3d>
              <a:camera prst="orthographicFront"/>
              <a:lightRig rig="flat" dir="tl">
                <a:rot lat="0" lon="0" rev="6600000"/>
              </a:lightRig>
            </a:scene3d>
            <a:sp3d extrusionH="25400" contourW="6350">
              <a:bevelT w="38100" h="31750" prst="angle"/>
              <a:contourClr>
                <a:schemeClr val="tx1"/>
              </a:contourClr>
            </a:sp3d>
          </a:bodyPr>
          <a:lstStyle/>
          <a:p>
            <a:r>
              <a:rPr lang="en-US" sz="5400" b="1" cap="small" spc="100" dirty="0">
                <a:ln w="11430"/>
                <a:solidFill>
                  <a:schemeClr val="tx1">
                    <a:lumMod val="85000"/>
                    <a:lumOff val="15000"/>
                  </a:schemeClr>
                </a:solidFill>
                <a:latin typeface="Rockwell Extra Bold" pitchFamily="18" charset="0"/>
                <a:cs typeface="Aharoni" pitchFamily="2" charset="-79"/>
              </a:rPr>
              <a:t>Training </a:t>
            </a:r>
            <a:br>
              <a:rPr lang="en-US" sz="5400" b="1" cap="small" spc="100" dirty="0">
                <a:ln w="11430"/>
                <a:solidFill>
                  <a:schemeClr val="tx1">
                    <a:lumMod val="85000"/>
                    <a:lumOff val="15000"/>
                  </a:schemeClr>
                </a:solidFill>
                <a:latin typeface="Rockwell Extra Bold" pitchFamily="18" charset="0"/>
                <a:cs typeface="Aharoni" pitchFamily="2" charset="-79"/>
              </a:rPr>
            </a:br>
            <a:r>
              <a:rPr lang="en-US" sz="5400" b="1" cap="small" spc="100" dirty="0">
                <a:ln w="11430"/>
                <a:solidFill>
                  <a:schemeClr val="tx1">
                    <a:lumMod val="85000"/>
                    <a:lumOff val="15000"/>
                  </a:schemeClr>
                </a:solidFill>
                <a:latin typeface="Rockwell Extra Bold" pitchFamily="18" charset="0"/>
                <a:cs typeface="Aharoni" pitchFamily="2" charset="-79"/>
              </a:rPr>
              <a:t>Components</a:t>
            </a:r>
          </a:p>
        </p:txBody>
      </p:sp>
      <p:pic>
        <p:nvPicPr>
          <p:cNvPr id="28" name="Picture 6" descr="http://www.writershouse.co.uk/wp-content/uploads/2012/05/stick_figure_book_pile_400_clr_9092-1.png"/>
          <p:cNvPicPr>
            <a:picLocks noChangeAspect="1" noChangeArrowheads="1"/>
          </p:cNvPicPr>
          <p:nvPr/>
        </p:nvPicPr>
        <p:blipFill>
          <a:blip r:embed="rId3" cstate="print"/>
          <a:srcRect/>
          <a:stretch>
            <a:fillRect/>
          </a:stretch>
        </p:blipFill>
        <p:spPr bwMode="auto">
          <a:xfrm flipH="1">
            <a:off x="0" y="1695551"/>
            <a:ext cx="5611359" cy="5162449"/>
          </a:xfrm>
          <a:prstGeom prst="rect">
            <a:avLst/>
          </a:prstGeom>
          <a:noFill/>
        </p:spPr>
      </p:pic>
      <p:sp>
        <p:nvSpPr>
          <p:cNvPr id="62" name="Title 1"/>
          <p:cNvSpPr txBox="1">
            <a:spLocks/>
          </p:cNvSpPr>
          <p:nvPr/>
        </p:nvSpPr>
        <p:spPr>
          <a:xfrm>
            <a:off x="9296400" y="5938"/>
            <a:ext cx="1371600" cy="1371600"/>
          </a:xfrm>
          <a:prstGeom prst="rect">
            <a:avLst/>
          </a:prstGeom>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FFFF00"/>
                </a:solidFill>
                <a:latin typeface="Rockwell Extra Bold" pitchFamily="18" charset="0"/>
              </a:rPr>
              <a:t>3</a:t>
            </a:r>
          </a:p>
        </p:txBody>
      </p:sp>
      <p:sp>
        <p:nvSpPr>
          <p:cNvPr id="64" name="Right Arrow 63"/>
          <p:cNvSpPr/>
          <p:nvPr/>
        </p:nvSpPr>
        <p:spPr>
          <a:xfrm>
            <a:off x="5806440" y="2667000"/>
            <a:ext cx="32004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 Skills</a:t>
            </a:r>
          </a:p>
        </p:txBody>
      </p:sp>
      <p:sp>
        <p:nvSpPr>
          <p:cNvPr id="65" name="Right Arrow 64"/>
          <p:cNvSpPr/>
          <p:nvPr/>
        </p:nvSpPr>
        <p:spPr>
          <a:xfrm>
            <a:off x="5798489" y="4800600"/>
            <a:ext cx="32004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 Abilities</a:t>
            </a:r>
          </a:p>
        </p:txBody>
      </p:sp>
      <p:sp>
        <p:nvSpPr>
          <p:cNvPr id="67" name="Right Arrow 66"/>
          <p:cNvSpPr/>
          <p:nvPr/>
        </p:nvSpPr>
        <p:spPr>
          <a:xfrm>
            <a:off x="5806440" y="533400"/>
            <a:ext cx="320040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 Knowledge</a:t>
            </a:r>
          </a:p>
        </p:txBody>
      </p:sp>
    </p:spTree>
    <p:extLst>
      <p:ext uri="{BB962C8B-B14F-4D97-AF65-F5344CB8AC3E}">
        <p14:creationId xmlns:p14="http://schemas.microsoft.com/office/powerpoint/2010/main" val="10053884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0" y="0"/>
            <a:ext cx="9144000" cy="1143000"/>
          </a:xfrm>
          <a:noFill/>
          <a:scene3d>
            <a:camera prst="orthographicFront"/>
            <a:lightRig rig="flood" dir="t">
              <a:rot lat="0" lon="0" rev="6600000"/>
            </a:lightRig>
          </a:scene3d>
          <a:sp3d prstMaterial="matte">
            <a:bevelT/>
          </a:sp3d>
        </p:spPr>
        <p:txBody>
          <a:bodyPr>
            <a:normAutofit/>
            <a:scene3d>
              <a:camera prst="orthographicFront"/>
              <a:lightRig rig="flat" dir="tl">
                <a:rot lat="0" lon="0" rev="6600000"/>
              </a:lightRig>
            </a:scene3d>
            <a:sp3d extrusionH="25400" contourW="6350">
              <a:bevelT w="38100" h="31750" prst="angle"/>
              <a:contourClr>
                <a:schemeClr val="tx1"/>
              </a:contourClr>
            </a:sp3d>
          </a:bodyPr>
          <a:lstStyle/>
          <a:p>
            <a:r>
              <a:rPr lang="en-US" sz="6000" b="1" cap="small" dirty="0">
                <a:ln w="11430"/>
                <a:solidFill>
                  <a:schemeClr val="tx1">
                    <a:lumMod val="85000"/>
                    <a:lumOff val="15000"/>
                  </a:schemeClr>
                </a:solidFill>
                <a:latin typeface="Rockwell Extra Bold" pitchFamily="18" charset="0"/>
                <a:cs typeface="Aharoni" pitchFamily="2" charset="-79"/>
              </a:rPr>
              <a:t>Training Execution</a:t>
            </a:r>
          </a:p>
        </p:txBody>
      </p:sp>
      <p:sp>
        <p:nvSpPr>
          <p:cNvPr id="52" name="Content Placeholder 2"/>
          <p:cNvSpPr txBox="1">
            <a:spLocks/>
          </p:cNvSpPr>
          <p:nvPr/>
        </p:nvSpPr>
        <p:spPr>
          <a:xfrm>
            <a:off x="6129845" y="1783080"/>
            <a:ext cx="2926080" cy="3200400"/>
          </a:xfrm>
          <a:prstGeom prst="rect">
            <a:avLst/>
          </a:prstGeom>
          <a:gradFill flip="none" rotWithShape="1">
            <a:gsLst>
              <a:gs pos="0">
                <a:srgbClr val="D5D000"/>
              </a:gs>
              <a:gs pos="50000">
                <a:srgbClr val="FFFF00">
                  <a:shade val="67500"/>
                  <a:satMod val="115000"/>
                  <a:alpha val="52000"/>
                </a:srgbClr>
              </a:gs>
              <a:gs pos="100000">
                <a:srgbClr val="D5D000">
                  <a:alpha val="10000"/>
                </a:srgb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Self-Paced</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Self-Directed</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Flexible &amp; Focused</a:t>
            </a:r>
            <a:endParaRPr lang="en-US" sz="2400" b="1" dirty="0">
              <a:ea typeface="Calibri"/>
              <a:cs typeface="Aharoni" pitchFamily="2" charset="-79"/>
            </a:endParaRPr>
          </a:p>
        </p:txBody>
      </p:sp>
      <p:sp>
        <p:nvSpPr>
          <p:cNvPr id="53" name="Content Placeholder 4"/>
          <p:cNvSpPr txBox="1">
            <a:spLocks/>
          </p:cNvSpPr>
          <p:nvPr/>
        </p:nvSpPr>
        <p:spPr>
          <a:xfrm>
            <a:off x="3105595" y="1783080"/>
            <a:ext cx="2926080" cy="4023360"/>
          </a:xfrm>
          <a:prstGeom prst="rect">
            <a:avLst/>
          </a:prstGeom>
          <a:gradFill flip="none" rotWithShape="1">
            <a:gsLst>
              <a:gs pos="0">
                <a:srgbClr val="D5D000"/>
              </a:gs>
              <a:gs pos="50000">
                <a:srgbClr val="FFFF00">
                  <a:shade val="67500"/>
                  <a:satMod val="115000"/>
                  <a:alpha val="52000"/>
                </a:srgbClr>
              </a:gs>
              <a:gs pos="100000">
                <a:srgbClr val="D5D000">
                  <a:alpha val="10000"/>
                </a:srgb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Cultural Dynamics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Group Learning</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Team Building</a:t>
            </a:r>
            <a:endParaRPr lang="en-US" sz="2400" b="1" dirty="0">
              <a:ea typeface="Calibri"/>
              <a:cs typeface="Aharoni" pitchFamily="2" charset="-79"/>
            </a:endParaRPr>
          </a:p>
        </p:txBody>
      </p:sp>
      <p:sp>
        <p:nvSpPr>
          <p:cNvPr id="55" name="Content Placeholder 2"/>
          <p:cNvSpPr txBox="1">
            <a:spLocks/>
          </p:cNvSpPr>
          <p:nvPr/>
        </p:nvSpPr>
        <p:spPr>
          <a:xfrm>
            <a:off x="76200" y="1783080"/>
            <a:ext cx="2926080" cy="4846320"/>
          </a:xfrm>
          <a:prstGeom prst="rect">
            <a:avLst/>
          </a:prstGeom>
          <a:gradFill flip="none" rotWithShape="1">
            <a:gsLst>
              <a:gs pos="0">
                <a:srgbClr val="D5D000"/>
              </a:gs>
              <a:gs pos="50000">
                <a:srgbClr val="FFFF00">
                  <a:shade val="67500"/>
                  <a:satMod val="115000"/>
                  <a:alpha val="52000"/>
                </a:srgbClr>
              </a:gs>
              <a:gs pos="100000">
                <a:srgbClr val="D5D000">
                  <a:alpha val="10000"/>
                </a:srgb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Class Room</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Virtual/Distance</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Alternative Sites</a:t>
            </a:r>
            <a:endParaRPr lang="en-US" sz="2400" b="1" dirty="0">
              <a:ea typeface="Calibri"/>
              <a:cs typeface="Aharoni" pitchFamily="2" charset="-79"/>
            </a:endParaRPr>
          </a:p>
        </p:txBody>
      </p:sp>
      <p:sp>
        <p:nvSpPr>
          <p:cNvPr id="62" name="Title 1"/>
          <p:cNvSpPr txBox="1">
            <a:spLocks/>
          </p:cNvSpPr>
          <p:nvPr/>
        </p:nvSpPr>
        <p:spPr>
          <a:xfrm>
            <a:off x="9372600" y="76200"/>
            <a:ext cx="1371600" cy="1371600"/>
          </a:xfrm>
          <a:prstGeom prst="rect">
            <a:avLst/>
          </a:prstGeom>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FFFF00"/>
                </a:solidFill>
                <a:latin typeface="Rockwell Extra Bold" pitchFamily="18" charset="0"/>
              </a:rPr>
              <a:t>4</a:t>
            </a:r>
          </a:p>
        </p:txBody>
      </p:sp>
      <p:sp>
        <p:nvSpPr>
          <p:cNvPr id="64" name="Right Arrow 63"/>
          <p:cNvSpPr/>
          <p:nvPr/>
        </p:nvSpPr>
        <p:spPr>
          <a:xfrm flipH="1">
            <a:off x="6172200" y="5059680"/>
            <a:ext cx="310896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Group &amp; Team</a:t>
            </a:r>
          </a:p>
        </p:txBody>
      </p:sp>
      <p:sp>
        <p:nvSpPr>
          <p:cNvPr id="65" name="Right Arrow 64"/>
          <p:cNvSpPr/>
          <p:nvPr/>
        </p:nvSpPr>
        <p:spPr>
          <a:xfrm flipH="1">
            <a:off x="3124200" y="5897880"/>
            <a:ext cx="621792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Delivery Options</a:t>
            </a:r>
          </a:p>
        </p:txBody>
      </p:sp>
      <p:pic>
        <p:nvPicPr>
          <p:cNvPr id="1034" name="Picture 10" descr="http://www.penningtonhennessy.com/Portals/31360/images/stick_figures_reporting_to_manager_95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36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activerain.com/image_store/uploads/6/0/7/4/4/ar1334410067447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96000" y="109728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loydchristten.com/wp-content/uploads/2012/09/stick_figure_presenter_meeting_800_clr_326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90800" y="1325880"/>
            <a:ext cx="4389120" cy="3017520"/>
          </a:xfrm>
          <a:prstGeom prst="rect">
            <a:avLst/>
          </a:prstGeom>
          <a:noFill/>
          <a:extLst>
            <a:ext uri="{909E8E84-426E-40DD-AFC4-6F175D3DCCD1}">
              <a14:hiddenFill xmlns:a14="http://schemas.microsoft.com/office/drawing/2010/main">
                <a:solidFill>
                  <a:srgbClr val="FFFFFF"/>
                </a:solidFill>
              </a14:hiddenFill>
            </a:ext>
          </a:extLst>
        </p:spPr>
      </p:pic>
      <p:sp>
        <p:nvSpPr>
          <p:cNvPr id="67" name="Right Arrow 66"/>
          <p:cNvSpPr/>
          <p:nvPr/>
        </p:nvSpPr>
        <p:spPr>
          <a:xfrm>
            <a:off x="-152400" y="1203960"/>
            <a:ext cx="6217920" cy="731520"/>
          </a:xfrm>
          <a:prstGeom prst="rightArrow">
            <a:avLst>
              <a:gd name="adj1" fmla="val 64907"/>
              <a:gd name="adj2" fmla="val 37578"/>
            </a:avLst>
          </a:prstGeom>
          <a:solidFill>
            <a:srgbClr val="FFFF00"/>
          </a:solidFill>
          <a:ln w="12700">
            <a:solidFill>
              <a:srgbClr val="FFFF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contourClr>
            </a:sp3d>
          </a:bodyPr>
          <a:lstStyle/>
          <a:p>
            <a:pPr marL="342900" lvl="0" indent="-342900" algn="r">
              <a:spcBef>
                <a:spcPct val="20000"/>
              </a:spcBef>
              <a:defRPr/>
            </a:pPr>
            <a:r>
              <a:rPr lang="en-US" sz="2800" b="1" cap="small" dirty="0">
                <a:ln w="11430"/>
                <a:solidFill>
                  <a:schemeClr val="tx1">
                    <a:lumMod val="85000"/>
                    <a:lumOff val="15000"/>
                  </a:schemeClr>
                </a:solidFill>
                <a:latin typeface="Aharoni" pitchFamily="2" charset="-79"/>
                <a:cs typeface="Aharoni" pitchFamily="2" charset="-79"/>
              </a:rPr>
              <a:t>One-to-One</a:t>
            </a:r>
          </a:p>
        </p:txBody>
      </p:sp>
    </p:spTree>
    <p:extLst>
      <p:ext uri="{BB962C8B-B14F-4D97-AF65-F5344CB8AC3E}">
        <p14:creationId xmlns:p14="http://schemas.microsoft.com/office/powerpoint/2010/main" val="17655986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5791200" y="25146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006600"/>
                  </a:solidFill>
                </a:ln>
                <a:solidFill>
                  <a:schemeClr val="bg1">
                    <a:lumMod val="95000"/>
                  </a:schemeClr>
                </a:solidFill>
                <a:latin typeface="Elephant" pitchFamily="18" charset="0"/>
              </a:rPr>
              <a:t>2</a:t>
            </a:r>
          </a:p>
        </p:txBody>
      </p:sp>
      <p:sp>
        <p:nvSpPr>
          <p:cNvPr id="39" name="Rounded Rectangle 38"/>
          <p:cNvSpPr/>
          <p:nvPr/>
        </p:nvSpPr>
        <p:spPr>
          <a:xfrm>
            <a:off x="2133600" y="2118360"/>
            <a:ext cx="475488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lvl="0">
              <a:lnSpc>
                <a:spcPct val="80000"/>
              </a:lnSpc>
              <a:spcBef>
                <a:spcPct val="0"/>
              </a:spcBef>
              <a:defRPr/>
            </a:pPr>
            <a:r>
              <a:rPr lang="en-US" sz="4000" b="1" cap="small" spc="-40" dirty="0">
                <a:ln w="11430"/>
                <a:solidFill>
                  <a:srgbClr val="006600"/>
                </a:solidFill>
                <a:latin typeface="Gill Sans Ultra Bold" pitchFamily="34" charset="0"/>
                <a:cs typeface="Aharoni" pitchFamily="2" charset="-79"/>
              </a:rPr>
              <a:t>Developmental</a:t>
            </a:r>
          </a:p>
          <a:p>
            <a:pPr lvl="0">
              <a:lnSpc>
                <a:spcPct val="80000"/>
              </a:lnSpc>
              <a:spcBef>
                <a:spcPct val="0"/>
              </a:spcBef>
              <a:defRPr/>
            </a:pPr>
            <a:r>
              <a:rPr lang="en-US" sz="4000" b="1" cap="small" spc="-40" dirty="0">
                <a:ln w="11430"/>
                <a:solidFill>
                  <a:srgbClr val="006600"/>
                </a:solidFill>
                <a:latin typeface="Gill Sans Ultra Bold" pitchFamily="34" charset="0"/>
                <a:cs typeface="Aharoni" pitchFamily="2" charset="-79"/>
              </a:rPr>
              <a:t>Assignments</a:t>
            </a:r>
          </a:p>
        </p:txBody>
      </p:sp>
      <p:sp>
        <p:nvSpPr>
          <p:cNvPr id="106" name="Right Arrow 105"/>
          <p:cNvSpPr/>
          <p:nvPr/>
        </p:nvSpPr>
        <p:spPr>
          <a:xfrm>
            <a:off x="-152400" y="152400"/>
            <a:ext cx="4754880" cy="914400"/>
          </a:xfrm>
          <a:prstGeom prst="rightArrow">
            <a:avLst>
              <a:gd name="adj1" fmla="val 64907"/>
              <a:gd name="adj2" fmla="val 37578"/>
            </a:avLst>
          </a:prstGeom>
          <a:solidFill>
            <a:schemeClr val="bg1"/>
          </a:solidFill>
          <a:ln w="19050">
            <a:solidFill>
              <a:srgbClr val="006600"/>
            </a:solidFill>
          </a:ln>
          <a:scene3d>
            <a:camera prst="orthographicFront"/>
            <a:lightRig rig="flood" dir="t">
              <a:rot lat="0" lon="0" rev="6600000"/>
            </a:lightRig>
          </a:scene3d>
          <a:sp3d prstMaterial="matte">
            <a:bevelT w="1016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marL="342900" lvl="0" indent="-342900" algn="ctr">
              <a:defRPr/>
            </a:pPr>
            <a:r>
              <a:rPr lang="en-US" sz="3600" b="1" cap="small" dirty="0" err="1">
                <a:ln w="11430"/>
                <a:solidFill>
                  <a:srgbClr val="006600"/>
                </a:solidFill>
                <a:latin typeface="Aharoni" pitchFamily="2" charset="-79"/>
                <a:cs typeface="Aharoni" pitchFamily="2" charset="-79"/>
              </a:rPr>
              <a:t>NE</a:t>
            </a:r>
            <a:r>
              <a:rPr lang="en-US" sz="3600" b="1" dirty="0" err="1">
                <a:ln w="11430"/>
                <a:solidFill>
                  <a:srgbClr val="006600"/>
                </a:solidFill>
                <a:latin typeface="Pristina" pitchFamily="66" charset="0"/>
                <a:cs typeface="Aharoni" pitchFamily="2" charset="-79"/>
              </a:rPr>
              <a:t>x</a:t>
            </a:r>
            <a:r>
              <a:rPr lang="en-US" sz="3600" b="1" cap="small" dirty="0" err="1">
                <a:ln w="11430"/>
                <a:solidFill>
                  <a:srgbClr val="006600"/>
                </a:solidFill>
                <a:latin typeface="Aharoni" pitchFamily="2" charset="-79"/>
                <a:cs typeface="Aharoni" pitchFamily="2" charset="-79"/>
              </a:rPr>
              <a:t>T</a:t>
            </a:r>
            <a:r>
              <a:rPr lang="en-US" sz="3600" b="1" cap="small" dirty="0">
                <a:ln w="11430"/>
                <a:solidFill>
                  <a:srgbClr val="006600"/>
                </a:solidFill>
                <a:latin typeface="Aharoni" pitchFamily="2" charset="-79"/>
                <a:cs typeface="Aharoni" pitchFamily="2" charset="-79"/>
              </a:rPr>
              <a:t> Action</a:t>
            </a:r>
          </a:p>
        </p:txBody>
      </p:sp>
      <p:sp>
        <p:nvSpPr>
          <p:cNvPr id="46" name="Rounded Rectangle 45"/>
          <p:cNvSpPr/>
          <p:nvPr/>
        </p:nvSpPr>
        <p:spPr>
          <a:xfrm>
            <a:off x="3124200" y="5660770"/>
            <a:ext cx="4475797" cy="109728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lvl="0" algn="r">
              <a:lnSpc>
                <a:spcPct val="80000"/>
              </a:lnSpc>
              <a:spcBef>
                <a:spcPct val="0"/>
              </a:spcBef>
              <a:defRPr/>
            </a:pPr>
            <a:r>
              <a:rPr lang="en-US" sz="4000" b="1" cap="small" dirty="0">
                <a:ln w="11430"/>
                <a:solidFill>
                  <a:srgbClr val="006600"/>
                </a:solidFill>
                <a:latin typeface="Gill Sans Ultra Bold" pitchFamily="34" charset="0"/>
                <a:cs typeface="Aharoni" pitchFamily="2" charset="-79"/>
              </a:rPr>
              <a:t>Effective Performance</a:t>
            </a:r>
          </a:p>
        </p:txBody>
      </p:sp>
      <p:sp>
        <p:nvSpPr>
          <p:cNvPr id="110" name="Title 1"/>
          <p:cNvSpPr txBox="1">
            <a:spLocks/>
          </p:cNvSpPr>
          <p:nvPr/>
        </p:nvSpPr>
        <p:spPr>
          <a:xfrm>
            <a:off x="7467600" y="44958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006600"/>
                  </a:solidFill>
                </a:ln>
                <a:solidFill>
                  <a:schemeClr val="bg1">
                    <a:lumMod val="95000"/>
                  </a:schemeClr>
                </a:solidFill>
                <a:latin typeface="Elephant" pitchFamily="18" charset="0"/>
              </a:rPr>
              <a:t>3</a:t>
            </a:r>
          </a:p>
        </p:txBody>
      </p:sp>
      <p:sp>
        <p:nvSpPr>
          <p:cNvPr id="111" name="Title 1"/>
          <p:cNvSpPr txBox="1">
            <a:spLocks/>
          </p:cNvSpPr>
          <p:nvPr/>
        </p:nvSpPr>
        <p:spPr>
          <a:xfrm>
            <a:off x="3429000" y="49530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006600"/>
                  </a:solidFill>
                </a:ln>
                <a:solidFill>
                  <a:schemeClr val="bg1">
                    <a:lumMod val="95000"/>
                  </a:schemeClr>
                </a:solidFill>
                <a:latin typeface="Elephant" pitchFamily="18" charset="0"/>
              </a:rPr>
              <a:t>4</a:t>
            </a:r>
          </a:p>
        </p:txBody>
      </p:sp>
      <p:sp>
        <p:nvSpPr>
          <p:cNvPr id="55" name="Rounded Rectangle 54"/>
          <p:cNvSpPr/>
          <p:nvPr/>
        </p:nvSpPr>
        <p:spPr>
          <a:xfrm>
            <a:off x="4572000" y="914400"/>
            <a:ext cx="457200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lvl="0">
              <a:lnSpc>
                <a:spcPct val="80000"/>
              </a:lnSpc>
              <a:spcBef>
                <a:spcPct val="0"/>
              </a:spcBef>
              <a:defRPr/>
            </a:pPr>
            <a:r>
              <a:rPr lang="en-US" sz="4000" b="1" cap="small" dirty="0">
                <a:ln w="11430"/>
                <a:solidFill>
                  <a:srgbClr val="006600"/>
                </a:solidFill>
                <a:latin typeface="Gill Sans Ultra Bold" pitchFamily="34" charset="0"/>
                <a:cs typeface="Aharoni" pitchFamily="2" charset="-79"/>
              </a:rPr>
              <a:t>Competency</a:t>
            </a:r>
          </a:p>
          <a:p>
            <a:pPr lvl="0">
              <a:lnSpc>
                <a:spcPct val="80000"/>
              </a:lnSpc>
              <a:spcBef>
                <a:spcPct val="0"/>
              </a:spcBef>
              <a:defRPr/>
            </a:pPr>
            <a:r>
              <a:rPr lang="en-US" sz="4000" b="1" cap="small" dirty="0">
                <a:ln w="11430"/>
                <a:solidFill>
                  <a:srgbClr val="006600"/>
                </a:solidFill>
                <a:latin typeface="Gill Sans Ultra Bold" pitchFamily="34" charset="0"/>
                <a:cs typeface="Aharoni" pitchFamily="2" charset="-79"/>
              </a:rPr>
              <a:t>Actualization</a:t>
            </a:r>
          </a:p>
        </p:txBody>
      </p:sp>
      <p:sp>
        <p:nvSpPr>
          <p:cNvPr id="59" name="Title 1"/>
          <p:cNvSpPr txBox="1">
            <a:spLocks/>
          </p:cNvSpPr>
          <p:nvPr/>
        </p:nvSpPr>
        <p:spPr>
          <a:xfrm>
            <a:off x="7848600" y="164275"/>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rgbClr val="006600"/>
                  </a:solidFill>
                </a:ln>
                <a:solidFill>
                  <a:schemeClr val="bg1">
                    <a:lumMod val="95000"/>
                  </a:schemeClr>
                </a:solidFill>
                <a:latin typeface="Elephant" pitchFamily="18" charset="0"/>
              </a:rPr>
              <a:t>1</a:t>
            </a:r>
          </a:p>
        </p:txBody>
      </p:sp>
      <p:pic>
        <p:nvPicPr>
          <p:cNvPr id="38" name="Picture 16" descr="http://www.penningtonhennessy.com/Portals/31360/images/stick_figure_run_from_line.png"/>
          <p:cNvPicPr>
            <a:picLocks noChangeAspect="1" noChangeArrowheads="1"/>
          </p:cNvPicPr>
          <p:nvPr/>
        </p:nvPicPr>
        <p:blipFill>
          <a:blip r:embed="rId3" cstate="print"/>
          <a:srcRect/>
          <a:stretch>
            <a:fillRect/>
          </a:stretch>
        </p:blipFill>
        <p:spPr bwMode="auto">
          <a:xfrm>
            <a:off x="0" y="2057400"/>
            <a:ext cx="4267200" cy="5334000"/>
          </a:xfrm>
          <a:prstGeom prst="rect">
            <a:avLst/>
          </a:prstGeom>
          <a:noFill/>
        </p:spPr>
      </p:pic>
      <p:sp>
        <p:nvSpPr>
          <p:cNvPr id="69" name="Rounded Rectangle 68"/>
          <p:cNvSpPr/>
          <p:nvPr/>
        </p:nvSpPr>
        <p:spPr>
          <a:xfrm>
            <a:off x="4953000" y="4038600"/>
            <a:ext cx="374904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lvl="0">
              <a:lnSpc>
                <a:spcPct val="80000"/>
              </a:lnSpc>
              <a:spcBef>
                <a:spcPct val="0"/>
              </a:spcBef>
              <a:defRPr/>
            </a:pPr>
            <a:r>
              <a:rPr lang="en-US" sz="4000" b="1" cap="small" dirty="0">
                <a:ln w="11430"/>
                <a:solidFill>
                  <a:srgbClr val="006600"/>
                </a:solidFill>
                <a:latin typeface="Gill Sans Ultra Bold" pitchFamily="34" charset="0"/>
                <a:cs typeface="Aharoni" pitchFamily="2" charset="-79"/>
              </a:rPr>
              <a:t>Assignment</a:t>
            </a:r>
          </a:p>
          <a:p>
            <a:pPr lvl="0">
              <a:lnSpc>
                <a:spcPct val="80000"/>
              </a:lnSpc>
              <a:spcBef>
                <a:spcPct val="0"/>
              </a:spcBef>
              <a:defRPr/>
            </a:pPr>
            <a:r>
              <a:rPr lang="en-US" sz="4000" b="1" cap="small" dirty="0">
                <a:ln w="11430"/>
                <a:solidFill>
                  <a:srgbClr val="006600"/>
                </a:solidFill>
                <a:latin typeface="Gill Sans Ultra Bold" pitchFamily="34" charset="0"/>
                <a:cs typeface="Aharoni" pitchFamily="2" charset="-79"/>
              </a:rPr>
              <a:t>Process</a:t>
            </a:r>
          </a:p>
        </p:txBody>
      </p:sp>
      <p:sp>
        <p:nvSpPr>
          <p:cNvPr id="50" name="Rounded Rectangle 49">
            <a:hlinkClick r:id="" action="ppaction://noaction"/>
          </p:cNvPr>
          <p:cNvSpPr/>
          <p:nvPr/>
        </p:nvSpPr>
        <p:spPr>
          <a:xfrm>
            <a:off x="6015037" y="701040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Leadership Effectiveness</a:t>
            </a:r>
          </a:p>
        </p:txBody>
      </p:sp>
      <p:sp>
        <p:nvSpPr>
          <p:cNvPr id="51" name="Rounded Rectangle 50">
            <a:hlinkClick r:id="" action="ppaction://noaction"/>
          </p:cNvPr>
          <p:cNvSpPr/>
          <p:nvPr/>
        </p:nvSpPr>
        <p:spPr>
          <a:xfrm>
            <a:off x="3078480" y="701040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Output Improvement</a:t>
            </a:r>
          </a:p>
        </p:txBody>
      </p:sp>
      <p:sp>
        <p:nvSpPr>
          <p:cNvPr id="52" name="Rounded Rectangle 51">
            <a:hlinkClick r:id="" action="ppaction://noaction"/>
          </p:cNvPr>
          <p:cNvSpPr/>
          <p:nvPr/>
        </p:nvSpPr>
        <p:spPr>
          <a:xfrm>
            <a:off x="152400" y="701040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Experiential Learning</a:t>
            </a:r>
          </a:p>
        </p:txBody>
      </p:sp>
    </p:spTree>
    <p:extLst>
      <p:ext uri="{BB962C8B-B14F-4D97-AF65-F5344CB8AC3E}">
        <p14:creationId xmlns:p14="http://schemas.microsoft.com/office/powerpoint/2010/main" val="24161058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0" y="0"/>
            <a:ext cx="9144000" cy="82296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r>
              <a:rPr lang="en-US" b="1" cap="small" dirty="0">
                <a:ln w="11430"/>
                <a:solidFill>
                  <a:srgbClr val="C00000"/>
                </a:solidFill>
                <a:latin typeface="Rockwell Extra Bold" pitchFamily="18" charset="0"/>
                <a:cs typeface="Aharoni" pitchFamily="2" charset="-79"/>
              </a:rPr>
              <a:t>Competency  Actualization</a:t>
            </a:r>
          </a:p>
        </p:txBody>
      </p:sp>
      <p:sp>
        <p:nvSpPr>
          <p:cNvPr id="53" name="Content Placeholder 4"/>
          <p:cNvSpPr txBox="1">
            <a:spLocks/>
          </p:cNvSpPr>
          <p:nvPr/>
        </p:nvSpPr>
        <p:spPr>
          <a:xfrm>
            <a:off x="2895600" y="4506951"/>
            <a:ext cx="2743200" cy="2351049"/>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342900" indent="-342900" defTabSz="182880">
              <a:buFont typeface="Wingdings"/>
              <a:buChar char="n"/>
            </a:pPr>
            <a:r>
              <a:rPr lang="en-US" sz="2400" b="1" dirty="0">
                <a:cs typeface="Aharoni" pitchFamily="2" charset="-79"/>
              </a:rPr>
              <a:t>Organizational Awareness</a:t>
            </a:r>
          </a:p>
          <a:p>
            <a:pPr marL="342900" indent="-342900" defTabSz="182880">
              <a:buFont typeface="Wingdings"/>
              <a:buChar char="n"/>
            </a:pPr>
            <a:r>
              <a:rPr lang="en-US" sz="2400" b="1" spc="-10" dirty="0">
                <a:ea typeface="Calibri"/>
                <a:cs typeface="Aharoni" pitchFamily="2" charset="-79"/>
              </a:rPr>
              <a:t>Strategic Orientation</a:t>
            </a:r>
            <a:endParaRPr lang="en-US" sz="2400" b="1" dirty="0">
              <a:ea typeface="Calibri"/>
              <a:cs typeface="Aharoni" pitchFamily="2" charset="-79"/>
            </a:endParaRPr>
          </a:p>
          <a:p>
            <a:pPr marL="342900" indent="-342900" defTabSz="182880">
              <a:buFont typeface="Wingdings"/>
              <a:buChar char="n"/>
            </a:pPr>
            <a:r>
              <a:rPr lang="en-US" sz="2400" b="1" dirty="0">
                <a:ea typeface="Calibri"/>
                <a:cs typeface="Aharoni" pitchFamily="2" charset="-79"/>
              </a:rPr>
              <a:t>Collaborative </a:t>
            </a:r>
            <a:r>
              <a:rPr lang="en-US" sz="2400" b="1" spc="-10" dirty="0">
                <a:ea typeface="Calibri"/>
                <a:cs typeface="Aharoni" pitchFamily="2" charset="-79"/>
              </a:rPr>
              <a:t>Leadership</a:t>
            </a:r>
          </a:p>
          <a:p>
            <a:pPr marL="342900" indent="-342900" defTabSz="182880">
              <a:buFont typeface="Wingdings"/>
              <a:buChar char="n"/>
            </a:pPr>
            <a:endParaRPr lang="en-US" sz="2400" b="1" spc="-10" dirty="0">
              <a:ea typeface="Calibri"/>
              <a:cs typeface="Aharoni" pitchFamily="2" charset="-79"/>
            </a:endParaRPr>
          </a:p>
        </p:txBody>
      </p:sp>
      <p:sp>
        <p:nvSpPr>
          <p:cNvPr id="55" name="Content Placeholder 2"/>
          <p:cNvSpPr txBox="1">
            <a:spLocks/>
          </p:cNvSpPr>
          <p:nvPr/>
        </p:nvSpPr>
        <p:spPr>
          <a:xfrm>
            <a:off x="5760720" y="5604231"/>
            <a:ext cx="3383280" cy="1253769"/>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Accountability</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Professionalism</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Self-Development</a:t>
            </a:r>
          </a:p>
        </p:txBody>
      </p:sp>
      <p:sp>
        <p:nvSpPr>
          <p:cNvPr id="62" name="Title 1"/>
          <p:cNvSpPr txBox="1">
            <a:spLocks/>
          </p:cNvSpPr>
          <p:nvPr/>
        </p:nvSpPr>
        <p:spPr>
          <a:xfrm>
            <a:off x="9220200" y="3048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6600"/>
                </a:solidFill>
                <a:latin typeface="Rockwell Extra Bold" pitchFamily="18" charset="0"/>
              </a:rPr>
              <a:t>1</a:t>
            </a:r>
          </a:p>
        </p:txBody>
      </p:sp>
      <p:pic>
        <p:nvPicPr>
          <p:cNvPr id="13" name="Picture 12" descr="http://1.bp.blogspot.com/-C3eAH9WQVMA/Txoo9arUWzI/AAAAAAAAESA/ZhXve2SywB4/s1600/stick_figure_riding_arrow_400_clr.png"/>
          <p:cNvPicPr>
            <a:picLocks noChangeAspect="1" noChangeArrowheads="1"/>
          </p:cNvPicPr>
          <p:nvPr/>
        </p:nvPicPr>
        <p:blipFill>
          <a:blip r:embed="rId3" cstate="print"/>
          <a:srcRect/>
          <a:stretch>
            <a:fillRect/>
          </a:stretch>
        </p:blipFill>
        <p:spPr bwMode="auto">
          <a:xfrm>
            <a:off x="4724400" y="2722473"/>
            <a:ext cx="4389120" cy="3983127"/>
          </a:xfrm>
          <a:prstGeom prst="rect">
            <a:avLst/>
          </a:prstGeom>
          <a:noFill/>
        </p:spPr>
      </p:pic>
      <p:pic>
        <p:nvPicPr>
          <p:cNvPr id="15" name="Picture 10" descr="http://effecta.com.au/wp-content/uploads/2011/07/stick_figure_push_up_arrow_400_clr.png"/>
          <p:cNvPicPr>
            <a:picLocks noChangeAspect="1" noChangeArrowheads="1"/>
          </p:cNvPicPr>
          <p:nvPr/>
        </p:nvPicPr>
        <p:blipFill>
          <a:blip r:embed="rId4" cstate="print"/>
          <a:srcRect/>
          <a:stretch>
            <a:fillRect/>
          </a:stretch>
        </p:blipFill>
        <p:spPr bwMode="auto">
          <a:xfrm>
            <a:off x="314785" y="1280160"/>
            <a:ext cx="1742615" cy="1920240"/>
          </a:xfrm>
          <a:prstGeom prst="rect">
            <a:avLst/>
          </a:prstGeom>
          <a:noFill/>
        </p:spPr>
      </p:pic>
      <p:sp>
        <p:nvSpPr>
          <p:cNvPr id="16" name="Rounded Rectangle 15">
            <a:hlinkClick r:id="rId5" action="ppaction://hlinksldjump"/>
          </p:cNvPr>
          <p:cNvSpPr/>
          <p:nvPr/>
        </p:nvSpPr>
        <p:spPr>
          <a:xfrm>
            <a:off x="0" y="624840"/>
            <a:ext cx="2834640" cy="82296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tx1"/>
              </a:contourClr>
            </a:sp3d>
          </a:bodyPr>
          <a:lstStyle/>
          <a:p>
            <a:pPr marL="342900" indent="-342900" algn="ctr">
              <a:defRPr/>
            </a:pPr>
            <a:r>
              <a:rPr lang="en-US" sz="2800" b="1" cap="small" dirty="0">
                <a:ln w="11430"/>
                <a:solidFill>
                  <a:schemeClr val="tx1"/>
                </a:solidFill>
                <a:latin typeface="Aharoni" pitchFamily="2" charset="-79"/>
                <a:cs typeface="Aharoni" pitchFamily="2" charset="-79"/>
              </a:rPr>
              <a:t>Cross-Cutting</a:t>
            </a:r>
          </a:p>
        </p:txBody>
      </p:sp>
      <p:sp>
        <p:nvSpPr>
          <p:cNvPr id="18" name="Rounded Rectangle 17">
            <a:hlinkClick r:id="rId5" action="ppaction://hlinksldjump"/>
          </p:cNvPr>
          <p:cNvSpPr/>
          <p:nvPr/>
        </p:nvSpPr>
        <p:spPr>
          <a:xfrm>
            <a:off x="5852160" y="1905000"/>
            <a:ext cx="3291840" cy="82296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tx1"/>
              </a:contourClr>
            </a:sp3d>
          </a:bodyPr>
          <a:lstStyle/>
          <a:p>
            <a:pPr marL="342900" lvl="0" indent="-342900" algn="ctr">
              <a:lnSpc>
                <a:spcPct val="80000"/>
              </a:lnSpc>
              <a:defRPr/>
            </a:pPr>
            <a:r>
              <a:rPr lang="en-US" sz="3600" b="1" cap="small" dirty="0">
                <a:ln w="11430"/>
                <a:solidFill>
                  <a:schemeClr val="tx1"/>
                </a:solidFill>
                <a:latin typeface="Aharoni" pitchFamily="2" charset="-79"/>
                <a:cs typeface="Aharoni" pitchFamily="2" charset="-79"/>
              </a:rPr>
              <a:t>Self </a:t>
            </a:r>
          </a:p>
          <a:p>
            <a:pPr marL="342900" lvl="0" indent="-342900" algn="ctr">
              <a:lnSpc>
                <a:spcPct val="80000"/>
              </a:lnSpc>
              <a:defRPr/>
            </a:pPr>
            <a:r>
              <a:rPr lang="en-US" sz="3600" b="1" cap="small" dirty="0">
                <a:ln w="11430"/>
                <a:solidFill>
                  <a:schemeClr val="tx1"/>
                </a:solidFill>
                <a:latin typeface="Aharoni" pitchFamily="2" charset="-79"/>
                <a:cs typeface="Aharoni" pitchFamily="2" charset="-79"/>
              </a:rPr>
              <a:t>Actualization</a:t>
            </a:r>
          </a:p>
        </p:txBody>
      </p:sp>
      <p:sp>
        <p:nvSpPr>
          <p:cNvPr id="24" name="Content Placeholder 2"/>
          <p:cNvSpPr txBox="1">
            <a:spLocks/>
          </p:cNvSpPr>
          <p:nvPr/>
        </p:nvSpPr>
        <p:spPr>
          <a:xfrm>
            <a:off x="76200" y="3415352"/>
            <a:ext cx="2743200" cy="3442648"/>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342900" indent="-342900" defTabSz="182880">
              <a:buFont typeface="Wingdings"/>
              <a:buChar char="n"/>
            </a:pPr>
            <a:r>
              <a:rPr lang="en-US" sz="2400" b="1" dirty="0">
                <a:cs typeface="Aharoni" pitchFamily="2" charset="-79"/>
              </a:rPr>
              <a:t>Analytical Thinking</a:t>
            </a:r>
          </a:p>
          <a:p>
            <a:pPr marL="342900" indent="-342900" defTabSz="182880">
              <a:buFont typeface="Wingdings"/>
              <a:buChar char="n"/>
            </a:pPr>
            <a:endParaRPr lang="en-US" sz="2400" b="1" dirty="0">
              <a:cs typeface="Aharoni" pitchFamily="2" charset="-79"/>
            </a:endParaRPr>
          </a:p>
          <a:p>
            <a:pPr marL="342900" indent="-342900" defTabSz="182880">
              <a:buFont typeface="Wingdings"/>
              <a:buChar char="n"/>
            </a:pPr>
            <a:r>
              <a:rPr lang="en-US" sz="2400" b="1" dirty="0">
                <a:cs typeface="Aharoni" pitchFamily="2" charset="-79"/>
              </a:rPr>
              <a:t>Strategic Communication</a:t>
            </a:r>
          </a:p>
          <a:p>
            <a:pPr marL="342900" indent="-342900" defTabSz="182880">
              <a:buFont typeface="Wingdings"/>
              <a:buChar char="n"/>
            </a:pPr>
            <a:endParaRPr lang="en-US" sz="2400" b="1" dirty="0">
              <a:ea typeface="Calibri"/>
              <a:cs typeface="Aharoni" pitchFamily="2" charset="-79"/>
            </a:endParaRPr>
          </a:p>
          <a:p>
            <a:pPr marL="342900" indent="-342900" defTabSz="182880">
              <a:buFont typeface="Wingdings"/>
              <a:buChar char="n"/>
            </a:pPr>
            <a:r>
              <a:rPr lang="en-US" sz="2400" b="1" dirty="0">
                <a:cs typeface="Aharoni" pitchFamily="2" charset="-79"/>
              </a:rPr>
              <a:t>System 		Thinking</a:t>
            </a:r>
          </a:p>
          <a:p>
            <a:pPr marL="342900" indent="-342900" defTabSz="182880">
              <a:buFont typeface="Wingdings"/>
              <a:buChar char="n"/>
            </a:pPr>
            <a:endParaRPr lang="en-US" sz="2400" b="1" spc="-10" dirty="0">
              <a:ea typeface="Calibri"/>
              <a:cs typeface="Aharoni" pitchFamily="2" charset="-79"/>
            </a:endParaRPr>
          </a:p>
        </p:txBody>
      </p:sp>
      <p:sp>
        <p:nvSpPr>
          <p:cNvPr id="31" name="Rounded Rectangle 30">
            <a:hlinkClick r:id="rId5" action="ppaction://hlinksldjump"/>
          </p:cNvPr>
          <p:cNvSpPr/>
          <p:nvPr/>
        </p:nvSpPr>
        <p:spPr>
          <a:xfrm>
            <a:off x="2743200" y="1219200"/>
            <a:ext cx="3200400" cy="82296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tx1"/>
              </a:contourClr>
            </a:sp3d>
          </a:bodyPr>
          <a:lstStyle/>
          <a:p>
            <a:pPr marL="342900" lvl="0" indent="-342900" algn="ctr">
              <a:defRPr/>
            </a:pPr>
            <a:r>
              <a:rPr lang="en-US" sz="3200" b="1" cap="small" dirty="0">
                <a:ln w="11430"/>
                <a:solidFill>
                  <a:schemeClr val="tx1"/>
                </a:solidFill>
                <a:latin typeface="Aharoni" pitchFamily="2" charset="-79"/>
                <a:cs typeface="Aharoni" pitchFamily="2" charset="-79"/>
              </a:rPr>
              <a:t>Contextual </a:t>
            </a:r>
          </a:p>
          <a:p>
            <a:pPr marL="342900" lvl="0" indent="-342900" algn="ctr">
              <a:defRPr/>
            </a:pPr>
            <a:r>
              <a:rPr lang="en-US" sz="3200" b="1" cap="small" dirty="0">
                <a:ln w="11430"/>
                <a:solidFill>
                  <a:schemeClr val="tx1"/>
                </a:solidFill>
                <a:latin typeface="Aharoni" pitchFamily="2" charset="-79"/>
                <a:cs typeface="Aharoni" pitchFamily="2" charset="-79"/>
              </a:rPr>
              <a:t>Understanding</a:t>
            </a:r>
          </a:p>
        </p:txBody>
      </p:sp>
      <p:pic>
        <p:nvPicPr>
          <p:cNvPr id="33" name="Picture 22" descr="http://www.ple.sd23.bc.ca/FeaturedStories/stick_figures_lift_arrow_800_clr_927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133600"/>
            <a:ext cx="399010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134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www.nazimetuncayuzaktanegitim.com/images/kitap.png"/>
          <p:cNvPicPr>
            <a:picLocks noChangeAspect="1" noChangeArrowheads="1"/>
          </p:cNvPicPr>
          <p:nvPr/>
        </p:nvPicPr>
        <p:blipFill>
          <a:blip r:embed="rId3" cstate="print"/>
          <a:srcRect/>
          <a:stretch>
            <a:fillRect/>
          </a:stretch>
        </p:blipFill>
        <p:spPr bwMode="auto">
          <a:xfrm flipH="1">
            <a:off x="4876800" y="0"/>
            <a:ext cx="4389120" cy="3291840"/>
          </a:xfrm>
          <a:prstGeom prst="rect">
            <a:avLst/>
          </a:prstGeom>
          <a:noFill/>
          <a:ln>
            <a:noFill/>
          </a:ln>
        </p:spPr>
      </p:pic>
      <p:pic>
        <p:nvPicPr>
          <p:cNvPr id="16" name="Picture 2" descr="http://pelivandoru.ro/wp-content/uploads/2012/02/stick_figure_walking_up_books_1600_clr.png"/>
          <p:cNvPicPr>
            <a:picLocks noChangeAspect="1" noChangeArrowheads="1"/>
          </p:cNvPicPr>
          <p:nvPr/>
        </p:nvPicPr>
        <p:blipFill>
          <a:blip r:embed="rId4" cstate="print"/>
          <a:stretch>
            <a:fillRect/>
          </a:stretch>
        </p:blipFill>
        <p:spPr bwMode="auto">
          <a:xfrm>
            <a:off x="-716280" y="2377440"/>
            <a:ext cx="6583680" cy="4937760"/>
          </a:xfrm>
          <a:prstGeom prst="rect">
            <a:avLst/>
          </a:prstGeom>
          <a:noFill/>
          <a:ln>
            <a:noFill/>
          </a:ln>
        </p:spPr>
      </p:pic>
      <p:sp>
        <p:nvSpPr>
          <p:cNvPr id="52" name="Content Placeholder 2"/>
          <p:cNvSpPr txBox="1">
            <a:spLocks/>
          </p:cNvSpPr>
          <p:nvPr/>
        </p:nvSpPr>
        <p:spPr>
          <a:xfrm>
            <a:off x="152400" y="147828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Broaden Experience Base</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Targeted Development</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Maximize Learning</a:t>
            </a:r>
          </a:p>
        </p:txBody>
      </p:sp>
      <p:sp>
        <p:nvSpPr>
          <p:cNvPr id="53" name="Content Placeholder 4"/>
          <p:cNvSpPr txBox="1">
            <a:spLocks/>
          </p:cNvSpPr>
          <p:nvPr/>
        </p:nvSpPr>
        <p:spPr>
          <a:xfrm>
            <a:off x="5227320" y="368808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Reshaping Your Job</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Temporary Assignments</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Outside the Workplace</a:t>
            </a:r>
            <a:endParaRPr lang="en-US" sz="2400" b="1" spc="-10" dirty="0">
              <a:ea typeface="Calibri"/>
              <a:cs typeface="Aharoni" pitchFamily="2" charset="-79"/>
            </a:endParaRPr>
          </a:p>
        </p:txBody>
      </p:sp>
      <p:sp>
        <p:nvSpPr>
          <p:cNvPr id="55" name="Content Placeholder 2"/>
          <p:cNvSpPr txBox="1">
            <a:spLocks/>
          </p:cNvSpPr>
          <p:nvPr/>
        </p:nvSpPr>
        <p:spPr>
          <a:xfrm>
            <a:off x="5227320" y="556260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KSAO Focus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Behavioral Indicators</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Assignment Suggestions</a:t>
            </a:r>
          </a:p>
        </p:txBody>
      </p:sp>
      <p:sp>
        <p:nvSpPr>
          <p:cNvPr id="62" name="Title 1"/>
          <p:cNvSpPr txBox="1">
            <a:spLocks/>
          </p:cNvSpPr>
          <p:nvPr/>
        </p:nvSpPr>
        <p:spPr>
          <a:xfrm>
            <a:off x="9787264" y="-45720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6600"/>
                </a:solidFill>
                <a:latin typeface="Rockwell Extra Bold" pitchFamily="18" charset="0"/>
              </a:rPr>
              <a:t>2</a:t>
            </a:r>
          </a:p>
        </p:txBody>
      </p:sp>
      <p:sp>
        <p:nvSpPr>
          <p:cNvPr id="67" name="Right Arrow 66"/>
          <p:cNvSpPr/>
          <p:nvPr/>
        </p:nvSpPr>
        <p:spPr>
          <a:xfrm>
            <a:off x="-152400" y="76200"/>
            <a:ext cx="5486400" cy="1554480"/>
          </a:xfrm>
          <a:prstGeom prst="rightArrow">
            <a:avLst>
              <a:gd name="adj1" fmla="val 64907"/>
              <a:gd name="adj2" fmla="val 37578"/>
            </a:avLst>
          </a:prstGeom>
          <a:solidFill>
            <a:srgbClr val="002060"/>
          </a:solidFill>
          <a:ln w="12700">
            <a:solidFill>
              <a:srgbClr val="006600"/>
            </a:solidFill>
          </a:ln>
          <a:scene3d>
            <a:camera prst="orthographicFront"/>
            <a:lightRig rig="flood" dir="t">
              <a:rot lat="0" lon="0" rev="16800000"/>
            </a:lightRig>
          </a:scene3d>
          <a:sp3d contourW="12700" prstMaterial="matte">
            <a:bevelT w="101600" h="101600" prst="angle"/>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lgn="ctr">
              <a:lnSpc>
                <a:spcPct val="70000"/>
              </a:lnSpc>
              <a:defRPr/>
            </a:pPr>
            <a:r>
              <a:rPr lang="en-US" sz="4000" b="1" cap="small" dirty="0">
                <a:ln w="11430"/>
                <a:solidFill>
                  <a:schemeClr val="bg1">
                    <a:lumMod val="85000"/>
                  </a:schemeClr>
                </a:solidFill>
                <a:latin typeface="Aharoni" pitchFamily="2" charset="-79"/>
                <a:cs typeface="Aharoni" pitchFamily="2" charset="-79"/>
              </a:rPr>
              <a:t>Developmental</a:t>
            </a:r>
          </a:p>
          <a:p>
            <a:pPr marL="342900" indent="-342900" algn="ctr">
              <a:lnSpc>
                <a:spcPct val="70000"/>
              </a:lnSpc>
              <a:defRPr/>
            </a:pPr>
            <a:r>
              <a:rPr lang="en-US" sz="4000" b="1" cap="small" dirty="0">
                <a:ln w="11430"/>
                <a:solidFill>
                  <a:schemeClr val="bg1">
                    <a:lumMod val="85000"/>
                  </a:schemeClr>
                </a:solidFill>
                <a:latin typeface="Aharoni" pitchFamily="2" charset="-79"/>
                <a:cs typeface="Aharoni" pitchFamily="2" charset="-79"/>
              </a:rPr>
              <a:t>Assignments</a:t>
            </a:r>
          </a:p>
        </p:txBody>
      </p:sp>
      <p:sp>
        <p:nvSpPr>
          <p:cNvPr id="2" name="Left-Right Arrow 1"/>
          <p:cNvSpPr/>
          <p:nvPr/>
        </p:nvSpPr>
        <p:spPr>
          <a:xfrm>
            <a:off x="4876800" y="3002280"/>
            <a:ext cx="4114800" cy="822960"/>
          </a:xfrm>
          <a:prstGeom prst="leftRightArrow">
            <a:avLst>
              <a:gd name="adj1" fmla="val 58955"/>
              <a:gd name="adj2" fmla="val 35257"/>
            </a:avLst>
          </a:prstGeom>
          <a:solidFill>
            <a:srgbClr val="002060"/>
          </a:solidFill>
          <a:ln>
            <a:solidFill>
              <a:srgbClr val="002060"/>
            </a:solidFill>
          </a:ln>
          <a:scene3d>
            <a:camera prst="orthographicFront"/>
            <a:lightRig rig="flood" dir="t">
              <a:rot lat="0" lon="0" rev="6600000"/>
            </a:lightRig>
          </a:scene3d>
          <a:sp3d contourW="12700" prstMaterial="matte">
            <a:bevelT w="50800" h="50800" prst="angle"/>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a:contourClr>
                <a:schemeClr val="bg1">
                  <a:lumMod val="75000"/>
                </a:schemeClr>
              </a:contourClr>
            </a:sp3d>
          </a:bodyPr>
          <a:lstStyle/>
          <a:p>
            <a:pPr marL="342900" indent="-342900" algn="ctr">
              <a:spcBef>
                <a:spcPct val="20000"/>
              </a:spcBef>
              <a:defRPr/>
            </a:pPr>
            <a:r>
              <a:rPr lang="en-US" sz="2800" b="1" cap="small" dirty="0">
                <a:ln w="11430"/>
                <a:solidFill>
                  <a:schemeClr val="bg1">
                    <a:lumMod val="85000"/>
                  </a:schemeClr>
                </a:solidFill>
                <a:latin typeface="Aharoni" pitchFamily="2" charset="-79"/>
                <a:cs typeface="Aharoni" pitchFamily="2" charset="-79"/>
              </a:rPr>
              <a:t>Challenge-Driven</a:t>
            </a:r>
          </a:p>
        </p:txBody>
      </p:sp>
      <p:sp>
        <p:nvSpPr>
          <p:cNvPr id="18" name="Left-Right Arrow 17"/>
          <p:cNvSpPr/>
          <p:nvPr/>
        </p:nvSpPr>
        <p:spPr>
          <a:xfrm>
            <a:off x="4876800" y="4892040"/>
            <a:ext cx="4114800" cy="822960"/>
          </a:xfrm>
          <a:prstGeom prst="leftRightArrow">
            <a:avLst>
              <a:gd name="adj1" fmla="val 58955"/>
              <a:gd name="adj2" fmla="val 35257"/>
            </a:avLst>
          </a:prstGeom>
          <a:solidFill>
            <a:srgbClr val="002060"/>
          </a:solidFill>
          <a:ln>
            <a:solidFill>
              <a:srgbClr val="002060"/>
            </a:solidFill>
          </a:ln>
          <a:scene3d>
            <a:camera prst="orthographicFront"/>
            <a:lightRig rig="flood" dir="t">
              <a:rot lat="0" lon="0" rev="6600000"/>
            </a:lightRig>
          </a:scene3d>
          <a:sp3d contourW="12700" prstMaterial="matte">
            <a:bevelT w="50800" h="50800" prst="angle"/>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a:contourClr>
                <a:schemeClr val="bg1">
                  <a:lumMod val="75000"/>
                </a:schemeClr>
              </a:contourClr>
            </a:sp3d>
          </a:bodyPr>
          <a:lstStyle/>
          <a:p>
            <a:pPr marL="342900" lvl="0" indent="-342900" algn="ctr">
              <a:spcBef>
                <a:spcPct val="20000"/>
              </a:spcBef>
              <a:defRPr/>
            </a:pPr>
            <a:r>
              <a:rPr lang="en-US" sz="2800" b="1" cap="small" dirty="0">
                <a:ln w="11430"/>
                <a:solidFill>
                  <a:schemeClr val="bg1">
                    <a:lumMod val="85000"/>
                  </a:schemeClr>
                </a:solidFill>
                <a:latin typeface="Aharoni" pitchFamily="2" charset="-79"/>
                <a:cs typeface="Aharoni" pitchFamily="2" charset="-79"/>
              </a:rPr>
              <a:t>Competency-Driven</a:t>
            </a:r>
          </a:p>
        </p:txBody>
      </p:sp>
    </p:spTree>
    <p:extLst>
      <p:ext uri="{BB962C8B-B14F-4D97-AF65-F5344CB8AC3E}">
        <p14:creationId xmlns:p14="http://schemas.microsoft.com/office/powerpoint/2010/main" val="1816664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17742" y="0"/>
            <a:ext cx="9161742" cy="1143000"/>
          </a:xfrm>
          <a:solidFill>
            <a:srgbClr val="006600"/>
          </a:solidFill>
          <a:scene3d>
            <a:camera prst="orthographicFront"/>
            <a:lightRig rig="flood" dir="t">
              <a:rot lat="0" lon="0" rev="6600000"/>
            </a:lightRig>
          </a:scene3d>
          <a:sp3d prstMaterial="matte"/>
        </p:spPr>
        <p:txBody>
          <a:bodyPr anchor="t">
            <a:normAutofit/>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r>
              <a:rPr lang="en-US" sz="5400" b="1" cap="small" dirty="0">
                <a:ln w="11430"/>
                <a:solidFill>
                  <a:schemeClr val="bg1">
                    <a:lumMod val="85000"/>
                  </a:schemeClr>
                </a:solidFill>
                <a:latin typeface="Rockwell Extra Bold" pitchFamily="18" charset="0"/>
                <a:cs typeface="Aharoni" pitchFamily="2" charset="-79"/>
              </a:rPr>
              <a:t>Assignment Process</a:t>
            </a:r>
          </a:p>
        </p:txBody>
      </p:sp>
      <p:sp>
        <p:nvSpPr>
          <p:cNvPr id="62" name="Title 1"/>
          <p:cNvSpPr txBox="1">
            <a:spLocks/>
          </p:cNvSpPr>
          <p:nvPr/>
        </p:nvSpPr>
        <p:spPr>
          <a:xfrm>
            <a:off x="9601200" y="34802"/>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6600"/>
                </a:solidFill>
                <a:latin typeface="Rockwell Extra Bold" pitchFamily="18" charset="0"/>
              </a:rPr>
              <a:t>3</a:t>
            </a:r>
          </a:p>
        </p:txBody>
      </p:sp>
      <p:pic>
        <p:nvPicPr>
          <p:cNvPr id="25" name="Picture 4" descr="http://content.presentermedia.com/files/animsp/00007000/7889/teamwork_pass_the_puzzle_md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38299"/>
            <a:ext cx="3390900" cy="33909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presentermedia.com/files/animsp/00007000/7514/walking_with_heavy_puzzle_md_wm.gif"/>
          <p:cNvPicPr>
            <a:picLocks noChangeAspect="1" noChangeArrowheads="1" noCrop="1"/>
          </p:cNvPicPr>
          <p:nvPr/>
        </p:nvPicPr>
        <p:blipFill>
          <a:blip r:embed="rId4" cstate="print"/>
          <a:srcRect/>
          <a:stretch>
            <a:fillRect/>
          </a:stretch>
        </p:blipFill>
        <p:spPr bwMode="auto">
          <a:xfrm>
            <a:off x="6781800" y="2560319"/>
            <a:ext cx="2011680" cy="2011681"/>
          </a:xfrm>
          <a:prstGeom prst="rect">
            <a:avLst/>
          </a:prstGeom>
          <a:noFill/>
        </p:spPr>
      </p:pic>
      <p:pic>
        <p:nvPicPr>
          <p:cNvPr id="29" name="Picture 2" descr="http://landerassociates.files.wordpress.com/2011/09/tna.jpg?w=780"/>
          <p:cNvPicPr>
            <a:picLocks noChangeAspect="1" noChangeArrowheads="1"/>
          </p:cNvPicPr>
          <p:nvPr/>
        </p:nvPicPr>
        <p:blipFill>
          <a:blip r:embed="rId5">
            <a:clrChange>
              <a:clrFrom>
                <a:srgbClr val="FCF3F6"/>
              </a:clrFrom>
              <a:clrTo>
                <a:srgbClr val="FCF3F6">
                  <a:alpha val="0"/>
                </a:srgbClr>
              </a:clrTo>
            </a:clrChange>
            <a:extLst>
              <a:ext uri="{28A0092B-C50C-407E-A947-70E740481C1C}">
                <a14:useLocalDpi xmlns:a14="http://schemas.microsoft.com/office/drawing/2010/main" val="0"/>
              </a:ext>
            </a:extLst>
          </a:blip>
          <a:stretch>
            <a:fillRect/>
          </a:stretch>
        </p:blipFill>
        <p:spPr bwMode="auto">
          <a:xfrm>
            <a:off x="5400722" y="1295400"/>
            <a:ext cx="4505278" cy="45052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14" descr="http://www.elegrity.com/Portals/15318/images/group_meeting_puzzle_final_step-resized-600.jpg"/>
          <p:cNvPicPr>
            <a:picLocks noChangeAspect="1" noChangeArrowheads="1"/>
          </p:cNvPicPr>
          <p:nvPr/>
        </p:nvPicPr>
        <p:blipFill rotWithShape="1">
          <a:blip r:embed="rId6">
            <a:extLst>
              <a:ext uri="{28A0092B-C50C-407E-A947-70E740481C1C}">
                <a14:useLocalDpi xmlns:a14="http://schemas.microsoft.com/office/drawing/2010/main" val="0"/>
              </a:ext>
            </a:extLst>
          </a:blip>
          <a:srcRect t="-5134" r="10248" b="1"/>
          <a:stretch/>
        </p:blipFill>
        <p:spPr bwMode="auto">
          <a:xfrm>
            <a:off x="-523802" y="1295400"/>
            <a:ext cx="3962328" cy="3193292"/>
          </a:xfrm>
          <a:prstGeom prst="ellipse">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6141720" y="1232848"/>
            <a:ext cx="2926080" cy="5486400"/>
          </a:xfrm>
          <a:prstGeom prst="rect">
            <a:avLst/>
          </a:prstGeom>
          <a:gradFill flip="none" rotWithShape="1">
            <a:gsLst>
              <a:gs pos="1000">
                <a:schemeClr val="bg1">
                  <a:lumMod val="85000"/>
                </a:schemeClr>
              </a:gs>
              <a:gs pos="41000">
                <a:schemeClr val="bg1">
                  <a:alpha val="13000"/>
                </a:schemeClr>
              </a:gs>
              <a:gs pos="91000">
                <a:schemeClr val="bg1">
                  <a:alpha val="0"/>
                </a:scheme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342900" indent="-342900" defTabSz="182880">
              <a:buFont typeface="Wingdings"/>
              <a:buChar char="n"/>
            </a:pPr>
            <a:r>
              <a:rPr lang="en-US" sz="2000" b="1" dirty="0">
                <a:cs typeface="Aharoni" pitchFamily="2" charset="-79"/>
              </a:rPr>
              <a:t>Self-Directed</a:t>
            </a:r>
          </a:p>
          <a:p>
            <a:pPr marL="342900" indent="-342900" defTabSz="182880">
              <a:buFont typeface="Wingdings"/>
              <a:buChar char="n"/>
            </a:pPr>
            <a:endParaRPr lang="en-US" sz="1600" b="1" dirty="0">
              <a:cs typeface="Aharoni" pitchFamily="2" charset="-79"/>
            </a:endParaRPr>
          </a:p>
          <a:p>
            <a:pPr marL="342900" indent="-342900" defTabSz="182880">
              <a:buFont typeface="Wingdings"/>
              <a:buChar char="n"/>
            </a:pPr>
            <a:r>
              <a:rPr lang="en-US" sz="2000" b="1" dirty="0">
                <a:cs typeface="Aharoni" pitchFamily="2" charset="-79"/>
              </a:rPr>
              <a:t>Cross-Training</a:t>
            </a:r>
          </a:p>
          <a:p>
            <a:pPr marL="342900" indent="-342900" defTabSz="182880">
              <a:buFont typeface="Wingdings"/>
              <a:buChar char="n"/>
            </a:pPr>
            <a:endParaRPr lang="en-US" sz="1600" b="1" dirty="0">
              <a:ea typeface="Calibri"/>
              <a:cs typeface="Aharoni" pitchFamily="2" charset="-79"/>
            </a:endParaRPr>
          </a:p>
          <a:p>
            <a:pPr marL="342900" indent="-342900" defTabSz="182880">
              <a:buFont typeface="Wingdings"/>
              <a:buChar char="n"/>
            </a:pPr>
            <a:r>
              <a:rPr lang="en-US" sz="2000" b="1" dirty="0">
                <a:ea typeface="Calibri"/>
                <a:cs typeface="Aharoni" pitchFamily="2" charset="-79"/>
              </a:rPr>
              <a:t>Special Assignment</a:t>
            </a:r>
          </a:p>
        </p:txBody>
      </p:sp>
      <p:sp>
        <p:nvSpPr>
          <p:cNvPr id="31" name="Content Placeholder 2"/>
          <p:cNvSpPr txBox="1">
            <a:spLocks/>
          </p:cNvSpPr>
          <p:nvPr/>
        </p:nvSpPr>
        <p:spPr>
          <a:xfrm>
            <a:off x="52197" y="1219200"/>
            <a:ext cx="2926080" cy="5486400"/>
          </a:xfrm>
          <a:prstGeom prst="rect">
            <a:avLst/>
          </a:prstGeom>
          <a:gradFill flip="none" rotWithShape="1">
            <a:gsLst>
              <a:gs pos="1000">
                <a:schemeClr val="bg1">
                  <a:lumMod val="85000"/>
                </a:schemeClr>
              </a:gs>
              <a:gs pos="39000">
                <a:schemeClr val="bg1">
                  <a:alpha val="13000"/>
                </a:schemeClr>
              </a:gs>
              <a:gs pos="91000">
                <a:schemeClr val="bg1">
                  <a:alpha val="0"/>
                </a:scheme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342900" indent="-342900" defTabSz="182880">
              <a:buFont typeface="Wingdings"/>
              <a:buChar char="n"/>
            </a:pPr>
            <a:r>
              <a:rPr lang="en-US" sz="2000" b="1" dirty="0">
                <a:cs typeface="Aharoni" pitchFamily="2" charset="-79"/>
              </a:rPr>
              <a:t>Behavior-Based Discovery</a:t>
            </a:r>
          </a:p>
          <a:p>
            <a:pPr marL="342900" indent="-342900" defTabSz="182880">
              <a:buFont typeface="Wingdings"/>
              <a:buChar char="n"/>
            </a:pPr>
            <a:endParaRPr lang="en-US" sz="1600" b="1" dirty="0">
              <a:cs typeface="Aharoni" pitchFamily="2" charset="-79"/>
            </a:endParaRPr>
          </a:p>
          <a:p>
            <a:pPr marL="342900" indent="-342900" defTabSz="182880">
              <a:buFont typeface="Wingdings"/>
              <a:buChar char="n"/>
            </a:pPr>
            <a:r>
              <a:rPr lang="en-US" sz="2000" b="1" spc="-10" dirty="0">
                <a:ea typeface="Calibri"/>
                <a:cs typeface="Aharoni" pitchFamily="2" charset="-79"/>
              </a:rPr>
              <a:t>Task-Oriented</a:t>
            </a:r>
          </a:p>
          <a:p>
            <a:pPr marL="342900" indent="-342900" defTabSz="182880">
              <a:buFont typeface="Wingdings"/>
              <a:buChar char="n"/>
            </a:pPr>
            <a:endParaRPr lang="en-US" sz="1600" b="1" dirty="0">
              <a:ea typeface="Calibri"/>
              <a:cs typeface="Aharoni" pitchFamily="2" charset="-79"/>
            </a:endParaRPr>
          </a:p>
          <a:p>
            <a:pPr marL="342900" indent="-342900" defTabSz="182880">
              <a:buFont typeface="Wingdings"/>
              <a:buChar char="n"/>
            </a:pPr>
            <a:r>
              <a:rPr lang="en-US" sz="2000" b="1" dirty="0">
                <a:cs typeface="Aharoni" pitchFamily="2" charset="-79"/>
              </a:rPr>
              <a:t>Behavior</a:t>
            </a:r>
            <a:r>
              <a:rPr lang="en-US" sz="2000" b="1" spc="-10" dirty="0">
                <a:ea typeface="Calibri"/>
                <a:cs typeface="Aharoni" pitchFamily="2" charset="-79"/>
              </a:rPr>
              <a:t>-Oriented</a:t>
            </a:r>
          </a:p>
        </p:txBody>
      </p:sp>
      <p:sp>
        <p:nvSpPr>
          <p:cNvPr id="2" name="Rectangle 1"/>
          <p:cNvSpPr/>
          <p:nvPr/>
        </p:nvSpPr>
        <p:spPr>
          <a:xfrm>
            <a:off x="3169920" y="4221124"/>
            <a:ext cx="2834640" cy="808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p:cNvSpPr txBox="1">
            <a:spLocks/>
          </p:cNvSpPr>
          <p:nvPr/>
        </p:nvSpPr>
        <p:spPr>
          <a:xfrm>
            <a:off x="3100197" y="1223323"/>
            <a:ext cx="2926080" cy="5486400"/>
          </a:xfrm>
          <a:prstGeom prst="rect">
            <a:avLst/>
          </a:prstGeom>
          <a:gradFill flip="none" rotWithShape="1">
            <a:gsLst>
              <a:gs pos="1000">
                <a:schemeClr val="bg1">
                  <a:lumMod val="85000"/>
                </a:schemeClr>
              </a:gs>
              <a:gs pos="39000">
                <a:schemeClr val="bg1">
                  <a:alpha val="13000"/>
                </a:schemeClr>
              </a:gs>
              <a:gs pos="91000">
                <a:schemeClr val="bg1">
                  <a:alpha val="0"/>
                </a:schemeClr>
              </a:gs>
            </a:gsLst>
            <a:lin ang="16200000" scaled="1"/>
            <a:tileRect/>
          </a:gradFill>
          <a:ln w="25400">
            <a:noFill/>
          </a:ln>
          <a:scene3d>
            <a:camera prst="orthographicFront"/>
            <a:lightRig rig="flood" dir="t">
              <a:rot lat="0" lon="0" rev="6600000"/>
            </a:lightRig>
          </a:scene3d>
          <a:sp3d>
            <a:bevelT w="38100" h="38100" prst="angle"/>
          </a:sp3d>
        </p:spPr>
        <p:txBody>
          <a:bodyPr vert="horz" lIns="91440" tIns="45720" rIns="91440" bIns="45720" rtlCol="0" anchor="b">
            <a:noAutofit/>
          </a:bodyPr>
          <a:lstStyle/>
          <a:p>
            <a:pPr marL="342900" indent="-342900" defTabSz="182880">
              <a:buFont typeface="Wingdings"/>
              <a:buChar char="n"/>
            </a:pPr>
            <a:r>
              <a:rPr lang="en-US" sz="2000" b="1" dirty="0">
                <a:cs typeface="Aharoni" pitchFamily="2" charset="-79"/>
              </a:rPr>
              <a:t>Identify Competency</a:t>
            </a:r>
          </a:p>
          <a:p>
            <a:pPr marL="342900" indent="-342900" defTabSz="182880">
              <a:buFont typeface="Wingdings"/>
              <a:buChar char="n"/>
            </a:pPr>
            <a:endParaRPr lang="en-US" sz="1600" b="1" dirty="0">
              <a:cs typeface="Aharoni" pitchFamily="2" charset="-79"/>
            </a:endParaRPr>
          </a:p>
          <a:p>
            <a:pPr marL="342900" indent="-342900" defTabSz="182880">
              <a:buFont typeface="Wingdings"/>
              <a:buChar char="n"/>
            </a:pPr>
            <a:r>
              <a:rPr lang="en-US" sz="2000" b="1" dirty="0">
                <a:cs typeface="Aharoni" pitchFamily="2" charset="-79"/>
              </a:rPr>
              <a:t>Challenge </a:t>
            </a:r>
            <a:r>
              <a:rPr lang="en-US" sz="2000" b="1" dirty="0" err="1">
                <a:cs typeface="Aharoni" pitchFamily="2" charset="-79"/>
              </a:rPr>
              <a:t>vs</a:t>
            </a:r>
            <a:r>
              <a:rPr lang="en-US" sz="2000" b="1" dirty="0">
                <a:cs typeface="Aharoni" pitchFamily="2" charset="-79"/>
              </a:rPr>
              <a:t> Competency</a:t>
            </a:r>
          </a:p>
          <a:p>
            <a:pPr marL="342900" indent="-342900" defTabSz="182880">
              <a:buFont typeface="Wingdings"/>
              <a:buChar char="n"/>
            </a:pPr>
            <a:endParaRPr lang="en-US" sz="1600" b="1" dirty="0">
              <a:ea typeface="Calibri"/>
              <a:cs typeface="Aharoni" pitchFamily="2" charset="-79"/>
            </a:endParaRPr>
          </a:p>
          <a:p>
            <a:pPr marL="342900" indent="-342900" defTabSz="182880">
              <a:buFont typeface="Wingdings"/>
              <a:buChar char="n"/>
            </a:pPr>
            <a:r>
              <a:rPr lang="en-US" sz="2000" b="1" dirty="0">
                <a:ea typeface="Calibri"/>
                <a:cs typeface="Aharoni" pitchFamily="2" charset="-79"/>
              </a:rPr>
              <a:t>Alignment Objective</a:t>
            </a:r>
          </a:p>
        </p:txBody>
      </p:sp>
      <p:sp>
        <p:nvSpPr>
          <p:cNvPr id="22" name="Right Arrow 21"/>
          <p:cNvSpPr/>
          <p:nvPr/>
        </p:nvSpPr>
        <p:spPr>
          <a:xfrm>
            <a:off x="6156960" y="765094"/>
            <a:ext cx="2834640" cy="731520"/>
          </a:xfrm>
          <a:prstGeom prst="rightArrow">
            <a:avLst>
              <a:gd name="adj1" fmla="val 64907"/>
              <a:gd name="adj2" fmla="val 37578"/>
            </a:avLst>
          </a:prstGeom>
          <a:solidFill>
            <a:srgbClr val="006600"/>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spcBef>
                <a:spcPct val="20000"/>
              </a:spcBef>
              <a:defRPr/>
            </a:pPr>
            <a:r>
              <a:rPr lang="en-US" sz="3200" b="1" cap="small" spc="80" dirty="0">
                <a:ln w="11430"/>
                <a:solidFill>
                  <a:schemeClr val="bg1">
                    <a:lumMod val="85000"/>
                  </a:schemeClr>
                </a:solidFill>
                <a:latin typeface="Aharoni" pitchFamily="2" charset="-79"/>
                <a:cs typeface="Aharoni" pitchFamily="2" charset="-79"/>
              </a:rPr>
              <a:t>Activate</a:t>
            </a:r>
          </a:p>
        </p:txBody>
      </p:sp>
      <p:sp>
        <p:nvSpPr>
          <p:cNvPr id="23" name="Right Arrow 22"/>
          <p:cNvSpPr/>
          <p:nvPr/>
        </p:nvSpPr>
        <p:spPr>
          <a:xfrm>
            <a:off x="-152400" y="763592"/>
            <a:ext cx="3017520" cy="731520"/>
          </a:xfrm>
          <a:prstGeom prst="rightArrow">
            <a:avLst>
              <a:gd name="adj1" fmla="val 64907"/>
              <a:gd name="adj2" fmla="val 37578"/>
            </a:avLst>
          </a:prstGeom>
          <a:solidFill>
            <a:srgbClr val="006600"/>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spcBef>
                <a:spcPct val="20000"/>
              </a:spcBef>
              <a:defRPr/>
            </a:pPr>
            <a:r>
              <a:rPr lang="en-US" sz="3200" b="1" cap="small" spc="80" dirty="0">
                <a:ln w="11430"/>
                <a:solidFill>
                  <a:schemeClr val="bg1">
                    <a:lumMod val="85000"/>
                  </a:schemeClr>
                </a:solidFill>
                <a:latin typeface="Aharoni" pitchFamily="2" charset="-79"/>
                <a:cs typeface="Aharoni" pitchFamily="2" charset="-79"/>
              </a:rPr>
              <a:t>  Assess</a:t>
            </a:r>
          </a:p>
        </p:txBody>
      </p:sp>
      <p:sp>
        <p:nvSpPr>
          <p:cNvPr id="21" name="Right Arrow 20"/>
          <p:cNvSpPr/>
          <p:nvPr/>
        </p:nvSpPr>
        <p:spPr>
          <a:xfrm>
            <a:off x="3108960" y="762000"/>
            <a:ext cx="2834640" cy="731520"/>
          </a:xfrm>
          <a:prstGeom prst="rightArrow">
            <a:avLst>
              <a:gd name="adj1" fmla="val 64907"/>
              <a:gd name="adj2" fmla="val 37578"/>
            </a:avLst>
          </a:prstGeom>
          <a:solidFill>
            <a:srgbClr val="006600"/>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spcBef>
                <a:spcPct val="20000"/>
              </a:spcBef>
              <a:defRPr/>
            </a:pPr>
            <a:r>
              <a:rPr lang="en-US" sz="3200" b="1" cap="small" spc="80" dirty="0">
                <a:ln w="11430"/>
                <a:solidFill>
                  <a:schemeClr val="bg1">
                    <a:lumMod val="85000"/>
                  </a:schemeClr>
                </a:solidFill>
                <a:latin typeface="Aharoni" pitchFamily="2" charset="-79"/>
                <a:cs typeface="Aharoni" pitchFamily="2" charset="-79"/>
              </a:rPr>
              <a:t>Assign</a:t>
            </a:r>
          </a:p>
        </p:txBody>
      </p:sp>
    </p:spTree>
    <p:extLst>
      <p:ext uri="{BB962C8B-B14F-4D97-AF65-F5344CB8AC3E}">
        <p14:creationId xmlns:p14="http://schemas.microsoft.com/office/powerpoint/2010/main" val="5878989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a:spLocks/>
          </p:cNvSpPr>
          <p:nvPr/>
        </p:nvSpPr>
        <p:spPr>
          <a:xfrm>
            <a:off x="9580728"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6600"/>
                </a:solidFill>
                <a:latin typeface="Rockwell Extra Bold" pitchFamily="18" charset="0"/>
              </a:rPr>
              <a:t>4</a:t>
            </a:r>
          </a:p>
        </p:txBody>
      </p:sp>
      <p:pic>
        <p:nvPicPr>
          <p:cNvPr id="10" name="Picture 18" descr="http://www.gregfellows.com/wp-content/uploads/2010/02/SuccessGraph.jpg"/>
          <p:cNvPicPr>
            <a:picLocks noChangeAspect="1" noChangeArrowheads="1"/>
          </p:cNvPicPr>
          <p:nvPr/>
        </p:nvPicPr>
        <p:blipFill rotWithShape="1">
          <a:blip r:embed="rId2" cstate="print"/>
          <a:srcRect l="8967"/>
          <a:stretch/>
        </p:blipFill>
        <p:spPr bwMode="auto">
          <a:xfrm>
            <a:off x="1" y="2011680"/>
            <a:ext cx="5882332" cy="4846320"/>
          </a:xfrm>
          <a:prstGeom prst="rect">
            <a:avLst/>
          </a:prstGeom>
          <a:noFill/>
        </p:spPr>
      </p:pic>
      <p:sp>
        <p:nvSpPr>
          <p:cNvPr id="22" name="Content Placeholder 2"/>
          <p:cNvSpPr txBox="1">
            <a:spLocks/>
          </p:cNvSpPr>
          <p:nvPr/>
        </p:nvSpPr>
        <p:spPr>
          <a:xfrm>
            <a:off x="5292545" y="1001993"/>
            <a:ext cx="4023360" cy="118872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Situational</a:t>
            </a:r>
            <a:r>
              <a:rPr lang="en-US" sz="2400" b="1" spc="-10" dirty="0">
                <a:ea typeface="Calibri"/>
                <a:cs typeface="Aharoni" pitchFamily="2" charset="-79"/>
              </a:rPr>
              <a:t> Learning</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Real-Time Results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Accelerated Development</a:t>
            </a:r>
            <a:endParaRPr lang="en-US" sz="2400" b="1" dirty="0">
              <a:ea typeface="Calibri"/>
              <a:cs typeface="Aharoni" pitchFamily="2" charset="-79"/>
            </a:endParaRPr>
          </a:p>
        </p:txBody>
      </p:sp>
      <p:sp>
        <p:nvSpPr>
          <p:cNvPr id="23" name="Content Placeholder 4"/>
          <p:cNvSpPr txBox="1">
            <a:spLocks/>
          </p:cNvSpPr>
          <p:nvPr/>
        </p:nvSpPr>
        <p:spPr>
          <a:xfrm>
            <a:off x="5295900" y="3181313"/>
            <a:ext cx="4023360" cy="118872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Best Practices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Methodologies</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KSA Enhancement</a:t>
            </a:r>
            <a:endParaRPr lang="en-US" sz="2400" b="1" spc="-10" dirty="0">
              <a:ea typeface="Calibri"/>
              <a:cs typeface="Aharoni" pitchFamily="2" charset="-79"/>
            </a:endParaRPr>
          </a:p>
        </p:txBody>
      </p:sp>
      <p:sp>
        <p:nvSpPr>
          <p:cNvPr id="24" name="Right Arrow 23"/>
          <p:cNvSpPr/>
          <p:nvPr/>
        </p:nvSpPr>
        <p:spPr>
          <a:xfrm>
            <a:off x="5303520" y="2571713"/>
            <a:ext cx="3657600" cy="731520"/>
          </a:xfrm>
          <a:prstGeom prst="rightArrow">
            <a:avLst>
              <a:gd name="adj1" fmla="val 64907"/>
              <a:gd name="adj2" fmla="val 37578"/>
            </a:avLst>
          </a:prstGeom>
          <a:solidFill>
            <a:schemeClr val="bg1"/>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marL="342900" indent="-342900">
              <a:spcBef>
                <a:spcPct val="20000"/>
              </a:spcBef>
              <a:defRPr/>
            </a:pPr>
            <a:r>
              <a:rPr lang="en-US" sz="2800" b="1" cap="small" dirty="0">
                <a:ln w="11430"/>
                <a:solidFill>
                  <a:srgbClr val="006600"/>
                </a:solidFill>
                <a:latin typeface="Aharoni" pitchFamily="2" charset="-79"/>
                <a:cs typeface="Aharoni" pitchFamily="2" charset="-79"/>
              </a:rPr>
              <a:t>Improved Output</a:t>
            </a:r>
          </a:p>
        </p:txBody>
      </p:sp>
      <p:sp>
        <p:nvSpPr>
          <p:cNvPr id="25" name="Right Arrow 24"/>
          <p:cNvSpPr/>
          <p:nvPr/>
        </p:nvSpPr>
        <p:spPr>
          <a:xfrm>
            <a:off x="5303520" y="381000"/>
            <a:ext cx="3657600" cy="731520"/>
          </a:xfrm>
          <a:prstGeom prst="rightArrow">
            <a:avLst>
              <a:gd name="adj1" fmla="val 64907"/>
              <a:gd name="adj2" fmla="val 37578"/>
            </a:avLst>
          </a:prstGeom>
          <a:solidFill>
            <a:schemeClr val="bg1"/>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marL="342900" indent="-342900">
              <a:spcBef>
                <a:spcPct val="20000"/>
              </a:spcBef>
              <a:defRPr/>
            </a:pPr>
            <a:r>
              <a:rPr lang="en-US" sz="2800" b="1" cap="small" dirty="0">
                <a:ln w="11430"/>
                <a:solidFill>
                  <a:srgbClr val="006600"/>
                </a:solidFill>
                <a:latin typeface="Aharoni" pitchFamily="2" charset="-79"/>
                <a:cs typeface="Aharoni" pitchFamily="2" charset="-79"/>
              </a:rPr>
              <a:t>Experiential</a:t>
            </a:r>
            <a:endParaRPr lang="en-US" sz="2800" b="1" strike="sngStrike" cap="small" dirty="0">
              <a:ln w="11430"/>
              <a:solidFill>
                <a:srgbClr val="006600"/>
              </a:solidFill>
              <a:latin typeface="Aharoni" pitchFamily="2" charset="-79"/>
              <a:cs typeface="Aharoni" pitchFamily="2" charset="-79"/>
            </a:endParaRPr>
          </a:p>
        </p:txBody>
      </p:sp>
      <p:sp>
        <p:nvSpPr>
          <p:cNvPr id="27" name="Content Placeholder 4"/>
          <p:cNvSpPr txBox="1">
            <a:spLocks/>
          </p:cNvSpPr>
          <p:nvPr/>
        </p:nvSpPr>
        <p:spPr>
          <a:xfrm>
            <a:off x="5294648" y="5372026"/>
            <a:ext cx="4023360" cy="118872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Enhance Interaction</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Shape Workplace Culture</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Manage Behavior </a:t>
            </a:r>
          </a:p>
        </p:txBody>
      </p:sp>
      <p:sp>
        <p:nvSpPr>
          <p:cNvPr id="28" name="Right Arrow 27"/>
          <p:cNvSpPr/>
          <p:nvPr/>
        </p:nvSpPr>
        <p:spPr>
          <a:xfrm>
            <a:off x="5302268" y="4762426"/>
            <a:ext cx="3657600" cy="731520"/>
          </a:xfrm>
          <a:prstGeom prst="rightArrow">
            <a:avLst>
              <a:gd name="adj1" fmla="val 64907"/>
              <a:gd name="adj2" fmla="val 37578"/>
            </a:avLst>
          </a:prstGeom>
          <a:solidFill>
            <a:schemeClr val="bg1"/>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marL="342900" lvl="0" indent="-342900">
              <a:spcBef>
                <a:spcPct val="20000"/>
              </a:spcBef>
              <a:defRPr/>
            </a:pPr>
            <a:r>
              <a:rPr lang="en-US" sz="2800" b="1" cap="small" dirty="0">
                <a:ln w="11430"/>
                <a:solidFill>
                  <a:srgbClr val="006600"/>
                </a:solidFill>
                <a:latin typeface="Aharoni" pitchFamily="2" charset="-79"/>
                <a:cs typeface="Aharoni" pitchFamily="2" charset="-79"/>
              </a:rPr>
              <a:t>Leadership</a:t>
            </a:r>
            <a:endParaRPr lang="en-US" sz="2800" b="1" strike="sngStrike" cap="small" dirty="0">
              <a:ln w="11430"/>
              <a:solidFill>
                <a:srgbClr val="006600"/>
              </a:solidFill>
              <a:latin typeface="Aharoni" pitchFamily="2" charset="-79"/>
              <a:cs typeface="Aharoni" pitchFamily="2" charset="-79"/>
            </a:endParaRPr>
          </a:p>
        </p:txBody>
      </p:sp>
      <p:sp>
        <p:nvSpPr>
          <p:cNvPr id="30" name="Title 48"/>
          <p:cNvSpPr>
            <a:spLocks noGrp="1"/>
          </p:cNvSpPr>
          <p:nvPr>
            <p:ph type="title"/>
          </p:nvPr>
        </p:nvSpPr>
        <p:spPr>
          <a:xfrm>
            <a:off x="0" y="335280"/>
            <a:ext cx="5292545" cy="164592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a:lnSpc>
                <a:spcPct val="90000"/>
              </a:lnSpc>
            </a:pPr>
            <a:r>
              <a:rPr lang="en-US" sz="6000" b="1" cap="small" dirty="0">
                <a:ln w="11430"/>
                <a:solidFill>
                  <a:srgbClr val="006600"/>
                </a:solidFill>
                <a:latin typeface="Aharoni" pitchFamily="2" charset="-79"/>
                <a:cs typeface="Aharoni" pitchFamily="2" charset="-79"/>
              </a:rPr>
              <a:t>Effective Performance</a:t>
            </a:r>
          </a:p>
        </p:txBody>
      </p:sp>
    </p:spTree>
    <p:extLst>
      <p:ext uri="{BB962C8B-B14F-4D97-AF65-F5344CB8AC3E}">
        <p14:creationId xmlns:p14="http://schemas.microsoft.com/office/powerpoint/2010/main" val="6904403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6800" y="0"/>
            <a:ext cx="7620000" cy="1645920"/>
          </a:xfrm>
          <a:noFill/>
          <a:ln>
            <a:noFill/>
          </a:ln>
          <a:scene3d>
            <a:camera prst="orthographicFront"/>
            <a:lightRig rig="flat" dir="tl">
              <a:rot lat="0" lon="0" rev="6600000"/>
            </a:lightRig>
          </a:scene3d>
          <a:sp3d>
            <a:bevelT prst="angle"/>
          </a:sp3d>
        </p:spPr>
        <p:txBody>
          <a:bodyPr anchor="ctr">
            <a:normAutofit/>
            <a:scene3d>
              <a:camera prst="orthographicFront"/>
              <a:lightRig rig="balanced" dir="t">
                <a:rot lat="0" lon="0" rev="2100000"/>
              </a:lightRig>
            </a:scene3d>
            <a:sp3d extrusionH="57150" prstMaterial="metal">
              <a:bevelT w="38100" h="25400" prst="angle"/>
              <a:contourClr>
                <a:schemeClr val="bg2"/>
              </a:contourClr>
            </a:sp3d>
          </a:bodyPr>
          <a:lstStyle/>
          <a:p>
            <a:pPr algn="l">
              <a:lnSpc>
                <a:spcPct val="80000"/>
              </a:lnSpc>
            </a:pPr>
            <a:r>
              <a:rPr lang="en-US" sz="4800" b="1" cap="small" spc="100" dirty="0">
                <a:ln w="50800"/>
                <a:solidFill>
                  <a:schemeClr val="tx1">
                    <a:lumMod val="85000"/>
                    <a:lumOff val="15000"/>
                  </a:schemeClr>
                </a:solidFill>
                <a:latin typeface="Rockwell Extra Bold" pitchFamily="18" charset="0"/>
                <a:cs typeface="Aharoni" pitchFamily="2" charset="-79"/>
              </a:rPr>
              <a:t>New Executive </a:t>
            </a:r>
            <a:br>
              <a:rPr lang="en-US" sz="4800" b="1" cap="small" spc="100" dirty="0">
                <a:ln w="50800"/>
                <a:solidFill>
                  <a:schemeClr val="tx1">
                    <a:lumMod val="85000"/>
                    <a:lumOff val="15000"/>
                  </a:schemeClr>
                </a:solidFill>
                <a:latin typeface="Rockwell Extra Bold" pitchFamily="18" charset="0"/>
                <a:cs typeface="Aharoni" pitchFamily="2" charset="-79"/>
              </a:rPr>
            </a:br>
            <a:r>
              <a:rPr lang="en-US" sz="4800" b="1" cap="small" spc="100" dirty="0">
                <a:ln w="50800"/>
                <a:solidFill>
                  <a:schemeClr val="tx1">
                    <a:lumMod val="85000"/>
                    <a:lumOff val="15000"/>
                  </a:schemeClr>
                </a:solidFill>
                <a:latin typeface="Rockwell Extra Bold" pitchFamily="18" charset="0"/>
                <a:cs typeface="Aharoni" pitchFamily="2" charset="-79"/>
              </a:rPr>
              <a:t>Training</a:t>
            </a:r>
          </a:p>
        </p:txBody>
      </p:sp>
      <p:sp>
        <p:nvSpPr>
          <p:cNvPr id="12" name="Title 8"/>
          <p:cNvSpPr txBox="1">
            <a:spLocks/>
          </p:cNvSpPr>
          <p:nvPr/>
        </p:nvSpPr>
        <p:spPr>
          <a:xfrm>
            <a:off x="838200" y="5577840"/>
            <a:ext cx="7620000" cy="1280160"/>
          </a:xfrm>
          <a:prstGeom prst="rect">
            <a:avLst/>
          </a:prstGeom>
          <a:noFill/>
          <a:ln>
            <a:noFill/>
          </a:ln>
          <a:scene3d>
            <a:camera prst="orthographicFront"/>
            <a:lightRig rig="flat" dir="tl">
              <a:rot lat="0" lon="0" rev="8400000"/>
            </a:lightRig>
          </a:scene3d>
          <a:sp3d>
            <a:bevelT prst="angle"/>
          </a:sp3d>
        </p:spPr>
        <p:txBody>
          <a:bodyPr vert="horz" lIns="91440" tIns="45720" rIns="91440" bIns="45720" rtlCol="0" anchor="ctr">
            <a:noAutofit/>
            <a:scene3d>
              <a:camera prst="orthographicFront"/>
              <a:lightRig rig="balanced" dir="t">
                <a:rot lat="0" lon="0" rev="8400000"/>
              </a:lightRig>
            </a:scene3d>
            <a:sp3d prstMaterial="metal">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b="1" cap="small" spc="100" dirty="0">
                <a:ln w="50800"/>
                <a:solidFill>
                  <a:srgbClr val="C00000"/>
                </a:solidFill>
                <a:latin typeface="Rockwell Condensed" pitchFamily="18" charset="0"/>
                <a:cs typeface="Aharoni" pitchFamily="2" charset="-79"/>
              </a:rPr>
              <a:t>Workforce</a:t>
            </a:r>
            <a:br>
              <a:rPr lang="en-US" b="1" cap="small" spc="100" dirty="0">
                <a:ln w="50800"/>
                <a:solidFill>
                  <a:srgbClr val="C00000"/>
                </a:solidFill>
                <a:latin typeface="Rockwell Condensed" pitchFamily="18" charset="0"/>
                <a:cs typeface="Aharoni" pitchFamily="2" charset="-79"/>
              </a:rPr>
            </a:br>
            <a:r>
              <a:rPr lang="en-US" b="1" cap="small" spc="100" dirty="0">
                <a:ln w="50800"/>
                <a:solidFill>
                  <a:srgbClr val="C00000"/>
                </a:solidFill>
                <a:latin typeface="Rockwell Condensed" pitchFamily="18" charset="0"/>
                <a:cs typeface="Aharoni" pitchFamily="2" charset="-79"/>
              </a:rPr>
              <a:t>Competency Development</a:t>
            </a:r>
          </a:p>
        </p:txBody>
      </p:sp>
      <p:grpSp>
        <p:nvGrpSpPr>
          <p:cNvPr id="25" name="Group 24"/>
          <p:cNvGrpSpPr>
            <a:grpSpLocks noChangeAspect="1"/>
          </p:cNvGrpSpPr>
          <p:nvPr/>
        </p:nvGrpSpPr>
        <p:grpSpPr>
          <a:xfrm>
            <a:off x="381000" y="1082040"/>
            <a:ext cx="8055271" cy="4937760"/>
            <a:chOff x="3036712" y="1063002"/>
            <a:chExt cx="7458583" cy="4572000"/>
          </a:xfrm>
        </p:grpSpPr>
        <p:sp>
          <p:nvSpPr>
            <p:cNvPr id="26" name="Down Arrow 25"/>
            <p:cNvSpPr/>
            <p:nvPr/>
          </p:nvSpPr>
          <p:spPr>
            <a:xfrm rot="3600000">
              <a:off x="7157377" y="1771546"/>
              <a:ext cx="1463564" cy="1756276"/>
            </a:xfrm>
            <a:prstGeom prst="downArrow">
              <a:avLst>
                <a:gd name="adj1" fmla="val 60746"/>
                <a:gd name="adj2" fmla="val 29361"/>
              </a:avLst>
            </a:prstGeom>
            <a:gradFill>
              <a:gsLst>
                <a:gs pos="20000">
                  <a:srgbClr val="FF0000"/>
                </a:gs>
                <a:gs pos="50000">
                  <a:srgbClr val="FF0000">
                    <a:alpha val="60000"/>
                  </a:srgbClr>
                </a:gs>
                <a:gs pos="100000">
                  <a:schemeClr val="bg1">
                    <a:alpha val="0"/>
                  </a:schemeClr>
                </a:gs>
              </a:gsLst>
              <a:lin ang="16200000" scaled="1"/>
            </a:gradFill>
            <a:ln w="34925">
              <a:gradFill>
                <a:gsLst>
                  <a:gs pos="0">
                    <a:schemeClr val="accent1">
                      <a:tint val="66000"/>
                      <a:satMod val="160000"/>
                      <a:alpha val="0"/>
                    </a:schemeClr>
                  </a:gs>
                  <a:gs pos="39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7200000">
              <a:off x="7179156" y="3175553"/>
              <a:ext cx="1463564" cy="1756276"/>
            </a:xfrm>
            <a:prstGeom prst="downArrow">
              <a:avLst>
                <a:gd name="adj1" fmla="val 60746"/>
                <a:gd name="adj2" fmla="val 29361"/>
              </a:avLst>
            </a:prstGeom>
            <a:gradFill>
              <a:gsLst>
                <a:gs pos="20000">
                  <a:srgbClr val="FFFF00"/>
                </a:gs>
                <a:gs pos="50000">
                  <a:srgbClr val="FFFF00">
                    <a:alpha val="60000"/>
                  </a:srgbClr>
                </a:gs>
                <a:gs pos="100000">
                  <a:schemeClr val="bg1">
                    <a:alpha val="0"/>
                  </a:schemeClr>
                </a:gs>
              </a:gsLst>
              <a:lin ang="16200000" scaled="1"/>
            </a:gradFill>
            <a:ln w="34925">
              <a:gradFill>
                <a:gsLst>
                  <a:gs pos="0">
                    <a:schemeClr val="accent1">
                      <a:tint val="66000"/>
                      <a:satMod val="160000"/>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5999579" y="1063002"/>
              <a:ext cx="1463564" cy="1756277"/>
            </a:xfrm>
            <a:prstGeom prst="downArrow">
              <a:avLst>
                <a:gd name="adj1" fmla="val 60746"/>
                <a:gd name="adj2" fmla="val 29361"/>
              </a:avLst>
            </a:prstGeom>
            <a:gradFill flip="none" rotWithShape="1">
              <a:gsLst>
                <a:gs pos="20000">
                  <a:srgbClr val="C00000"/>
                </a:gs>
                <a:gs pos="50000">
                  <a:srgbClr val="E20000">
                    <a:alpha val="60000"/>
                  </a:srgbClr>
                </a:gs>
                <a:gs pos="100000">
                  <a:schemeClr val="bg1">
                    <a:alpha val="0"/>
                  </a:schemeClr>
                </a:gs>
              </a:gsLst>
              <a:lin ang="16200000" scaled="1"/>
              <a:tileRect/>
            </a:gradFill>
            <a:ln w="34925">
              <a:gradFill>
                <a:gsLst>
                  <a:gs pos="0">
                    <a:schemeClr val="accent1">
                      <a:tint val="66000"/>
                      <a:satMod val="160000"/>
                      <a:alpha val="0"/>
                    </a:schemeClr>
                  </a:gs>
                  <a:gs pos="40000">
                    <a:schemeClr val="bg1"/>
                  </a:gs>
                  <a:gs pos="75000">
                    <a:schemeClr val="bg1">
                      <a:alpha val="9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0800000">
              <a:off x="5925822" y="3878725"/>
              <a:ext cx="1463564" cy="1756277"/>
            </a:xfrm>
            <a:prstGeom prst="downArrow">
              <a:avLst>
                <a:gd name="adj1" fmla="val 60746"/>
                <a:gd name="adj2" fmla="val 29361"/>
              </a:avLst>
            </a:prstGeom>
            <a:gradFill>
              <a:gsLst>
                <a:gs pos="20000">
                  <a:srgbClr val="006600"/>
                </a:gs>
                <a:gs pos="50000">
                  <a:srgbClr val="006600">
                    <a:alpha val="60000"/>
                  </a:srgbClr>
                </a:gs>
                <a:gs pos="100000">
                  <a:schemeClr val="bg1">
                    <a:alpha val="0"/>
                  </a:schemeClr>
                </a:gs>
              </a:gsLst>
              <a:lin ang="16200000" scaled="1"/>
            </a:gradFill>
            <a:ln w="34925">
              <a:gradFill>
                <a:gsLst>
                  <a:gs pos="0">
                    <a:schemeClr val="bg1">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a:spLocks noChangeAspect="1"/>
            </p:cNvSpPr>
            <p:nvPr/>
          </p:nvSpPr>
          <p:spPr>
            <a:xfrm>
              <a:off x="4369175" y="2029856"/>
              <a:ext cx="4143657" cy="2486195"/>
            </a:xfrm>
            <a:prstGeom prst="rightArrow">
              <a:avLst>
                <a:gd name="adj1" fmla="val 57752"/>
                <a:gd name="adj2" fmla="val 30393"/>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7200000">
                <a:rot lat="0" lon="4200000" rev="300000"/>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36" name="Content Placeholder 2"/>
            <p:cNvSpPr txBox="1">
              <a:spLocks/>
            </p:cNvSpPr>
            <p:nvPr/>
          </p:nvSpPr>
          <p:spPr>
            <a:xfrm>
              <a:off x="3036712" y="2366719"/>
              <a:ext cx="7458583" cy="2209950"/>
            </a:xfrm>
            <a:prstGeom prst="rect">
              <a:avLst/>
            </a:prstGeom>
          </p:spPr>
          <p:txBody>
            <a:bodyPr>
              <a:noAutofit/>
              <a:scene3d>
                <a:camera prst="perspectiveHeroicExtremeLeftFacing" fov="5400000">
                  <a:rot lat="21355899" lon="3600000" rev="53213"/>
                </a:camera>
                <a:lightRig rig="threePt" dir="tl"/>
              </a:scene3d>
              <a:sp3d extrusionH="6350" prstMaterial="softEdge">
                <a:bevelT w="0" h="12700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800" b="1" i="0" u="none" strike="noStrike" kern="1200" cap="none" spc="300" normalizeH="0" baseline="0" noProof="0" dirty="0" err="1">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uLnTx/>
                  <a:uFillTx/>
                  <a:latin typeface="Aharoni" pitchFamily="2" charset="-79"/>
                  <a:cs typeface="Aharoni" pitchFamily="2" charset="-79"/>
                </a:rPr>
                <a:t>NE</a:t>
              </a:r>
              <a:r>
                <a:rPr kumimoji="0" lang="en-US" sz="13800" b="1" i="0" u="none" strike="noStrike" kern="1200" cap="none" spc="300" normalizeH="0" baseline="0" noProof="0" dirty="0" err="1">
                  <a:ln w="11430"/>
                  <a:solidFill>
                    <a:srgbClr val="C00000"/>
                  </a:solidFill>
                  <a:effectLst/>
                  <a:uLnTx/>
                  <a:uFillTx/>
                  <a:latin typeface="Pristina" pitchFamily="66" charset="0"/>
                  <a:cs typeface="Aharoni" pitchFamily="2" charset="-79"/>
                </a:rPr>
                <a:t>x</a:t>
              </a:r>
              <a:r>
                <a:rPr kumimoji="0" lang="en-US" sz="13800" b="1" i="0" u="none" strike="noStrike" kern="1200" cap="none" spc="300" normalizeH="0" baseline="0" noProof="0" dirty="0" err="1">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uLnTx/>
                  <a:uFillTx/>
                  <a:latin typeface="Aharoni" pitchFamily="2" charset="-79"/>
                  <a:cs typeface="Aharoni" pitchFamily="2" charset="-79"/>
                </a:rPr>
                <a:t>T</a:t>
              </a:r>
              <a:endParaRPr kumimoji="0" lang="en-US" sz="13800" b="1" i="0" u="none" strike="noStrike" kern="1200" cap="none" spc="300" normalizeH="0" baseline="0" noProof="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uLnTx/>
                <a:uFillTx/>
                <a:latin typeface="Aharoni" pitchFamily="2" charset="-79"/>
                <a:cs typeface="Aharoni" pitchFamily="2" charset="-79"/>
              </a:endParaRPr>
            </a:p>
          </p:txBody>
        </p:sp>
        <p:sp>
          <p:nvSpPr>
            <p:cNvPr id="37" name="Down Arrow 36"/>
            <p:cNvSpPr/>
            <p:nvPr/>
          </p:nvSpPr>
          <p:spPr>
            <a:xfrm rot="18000000">
              <a:off x="4750655" y="1770609"/>
              <a:ext cx="1463564" cy="1756276"/>
            </a:xfrm>
            <a:prstGeom prst="downArrow">
              <a:avLst>
                <a:gd name="adj1" fmla="val 60746"/>
                <a:gd name="adj2" fmla="val 29361"/>
              </a:avLst>
            </a:prstGeom>
            <a:gradFill>
              <a:gsLst>
                <a:gs pos="20000">
                  <a:srgbClr val="7030A0"/>
                </a:gs>
                <a:gs pos="50000">
                  <a:srgbClr val="7030A0">
                    <a:alpha val="60000"/>
                  </a:srgbClr>
                </a:gs>
                <a:gs pos="100000">
                  <a:schemeClr val="bg1">
                    <a:alpha val="0"/>
                  </a:schemeClr>
                </a:gs>
              </a:gsLst>
              <a:lin ang="16200000" scaled="1"/>
            </a:gradFill>
            <a:ln w="34925">
              <a:gradFill>
                <a:gsLst>
                  <a:gs pos="0">
                    <a:schemeClr val="bg1">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4400000">
              <a:off x="4765860" y="3174616"/>
              <a:ext cx="1463564" cy="1756276"/>
            </a:xfrm>
            <a:prstGeom prst="downArrow">
              <a:avLst>
                <a:gd name="adj1" fmla="val 60746"/>
                <a:gd name="adj2" fmla="val 29361"/>
              </a:avLst>
            </a:prstGeom>
            <a:gradFill>
              <a:gsLst>
                <a:gs pos="20000">
                  <a:srgbClr val="0070C0"/>
                </a:gs>
                <a:gs pos="50000">
                  <a:srgbClr val="0070C0">
                    <a:alpha val="60000"/>
                  </a:srgbClr>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8409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4" descr="http://enviefacil.com/images/slider1.jpg"/>
          <p:cNvPicPr>
            <a:picLocks noChangeAspect="1" noChangeArrowheads="1"/>
          </p:cNvPicPr>
          <p:nvPr/>
        </p:nvPicPr>
        <p:blipFill rotWithShape="1">
          <a:blip r:embed="rId3" cstate="print"/>
          <a:srcRect r="99540"/>
          <a:stretch/>
        </p:blipFill>
        <p:spPr bwMode="auto">
          <a:xfrm>
            <a:off x="0" y="1524000"/>
            <a:ext cx="152402" cy="4572000"/>
          </a:xfrm>
          <a:prstGeom prst="rect">
            <a:avLst/>
          </a:prstGeom>
          <a:noFill/>
        </p:spPr>
      </p:pic>
      <p:pic>
        <p:nvPicPr>
          <p:cNvPr id="45" name="Picture 14" descr="http://enviefacil.com/images/slider1.jpg"/>
          <p:cNvPicPr>
            <a:picLocks noChangeAspect="1" noChangeArrowheads="1"/>
          </p:cNvPicPr>
          <p:nvPr/>
        </p:nvPicPr>
        <p:blipFill rotWithShape="1">
          <a:blip r:embed="rId3" cstate="print"/>
          <a:srcRect l="22007" r="77700"/>
          <a:stretch/>
        </p:blipFill>
        <p:spPr bwMode="auto">
          <a:xfrm>
            <a:off x="7710984" y="1524000"/>
            <a:ext cx="1433016" cy="4572000"/>
          </a:xfrm>
          <a:prstGeom prst="rect">
            <a:avLst/>
          </a:prstGeom>
          <a:noFill/>
        </p:spPr>
      </p:pic>
      <p:pic>
        <p:nvPicPr>
          <p:cNvPr id="12" name="Picture 14" descr="http://enviefacil.com/images/slider1.jpg"/>
          <p:cNvPicPr>
            <a:picLocks noChangeAspect="1" noChangeArrowheads="1"/>
          </p:cNvPicPr>
          <p:nvPr/>
        </p:nvPicPr>
        <p:blipFill>
          <a:blip r:embed="rId3" cstate="print"/>
          <a:srcRect r="77700"/>
          <a:stretch>
            <a:fillRect/>
          </a:stretch>
        </p:blipFill>
        <p:spPr bwMode="auto">
          <a:xfrm>
            <a:off x="152401" y="1524000"/>
            <a:ext cx="2645377" cy="4572000"/>
          </a:xfrm>
          <a:prstGeom prst="rect">
            <a:avLst/>
          </a:prstGeom>
          <a:noFill/>
        </p:spPr>
      </p:pic>
      <p:pic>
        <p:nvPicPr>
          <p:cNvPr id="13" name="Picture 14" descr="http://enviefacil.com/images/slider1.jpg"/>
          <p:cNvPicPr>
            <a:picLocks noChangeAspect="1" noChangeArrowheads="1"/>
          </p:cNvPicPr>
          <p:nvPr/>
        </p:nvPicPr>
        <p:blipFill>
          <a:blip r:embed="rId3" cstate="print"/>
          <a:srcRect r="77700" b="92387"/>
          <a:stretch>
            <a:fillRect/>
          </a:stretch>
        </p:blipFill>
        <p:spPr bwMode="auto">
          <a:xfrm>
            <a:off x="0" y="0"/>
            <a:ext cx="2895600" cy="1853543"/>
          </a:xfrm>
          <a:prstGeom prst="rect">
            <a:avLst/>
          </a:prstGeom>
          <a:noFill/>
        </p:spPr>
      </p:pic>
      <p:pic>
        <p:nvPicPr>
          <p:cNvPr id="14" name="Picture 14" descr="http://enviefacil.com/images/slider1.jpg"/>
          <p:cNvPicPr>
            <a:picLocks noChangeAspect="1" noChangeArrowheads="1"/>
          </p:cNvPicPr>
          <p:nvPr/>
        </p:nvPicPr>
        <p:blipFill>
          <a:blip r:embed="rId3" cstate="print"/>
          <a:srcRect l="19953" r="77700"/>
          <a:stretch>
            <a:fillRect/>
          </a:stretch>
        </p:blipFill>
        <p:spPr bwMode="auto">
          <a:xfrm>
            <a:off x="2471290" y="1526553"/>
            <a:ext cx="5986910" cy="4572000"/>
          </a:xfrm>
          <a:prstGeom prst="rect">
            <a:avLst/>
          </a:prstGeom>
          <a:noFill/>
        </p:spPr>
      </p:pic>
      <p:pic>
        <p:nvPicPr>
          <p:cNvPr id="15" name="Picture 14" descr="http://enviefacil.com/images/slider1.jpg"/>
          <p:cNvPicPr>
            <a:picLocks noChangeAspect="1" noChangeArrowheads="1"/>
          </p:cNvPicPr>
          <p:nvPr/>
        </p:nvPicPr>
        <p:blipFill>
          <a:blip r:embed="rId3" cstate="print"/>
          <a:srcRect l="19953" r="77700" b="92387"/>
          <a:stretch>
            <a:fillRect/>
          </a:stretch>
        </p:blipFill>
        <p:spPr bwMode="auto">
          <a:xfrm>
            <a:off x="2590800" y="0"/>
            <a:ext cx="6553200" cy="1853543"/>
          </a:xfrm>
          <a:prstGeom prst="rect">
            <a:avLst/>
          </a:prstGeom>
          <a:noFill/>
        </p:spPr>
      </p:pic>
      <p:sp>
        <p:nvSpPr>
          <p:cNvPr id="9" name="Right Arrow 8"/>
          <p:cNvSpPr/>
          <p:nvPr/>
        </p:nvSpPr>
        <p:spPr>
          <a:xfrm>
            <a:off x="-152400" y="152400"/>
            <a:ext cx="4754880" cy="914400"/>
          </a:xfrm>
          <a:prstGeom prst="rightArrow">
            <a:avLst>
              <a:gd name="adj1" fmla="val 64907"/>
              <a:gd name="adj2" fmla="val 37578"/>
            </a:avLst>
          </a:prstGeom>
          <a:solidFill>
            <a:schemeClr val="bg1"/>
          </a:solidFill>
          <a:ln w="19050">
            <a:solidFill>
              <a:srgbClr val="C00000"/>
            </a:solidFill>
          </a:ln>
          <a:scene3d>
            <a:camera prst="orthographicFront"/>
            <a:lightRig rig="flood" dir="t">
              <a:rot lat="0" lon="0" rev="6600000"/>
            </a:lightRig>
          </a:scene3d>
          <a:sp3d prstMaterial="matte">
            <a:bevelT w="1016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chemeClr val="tx1">
                  <a:lumMod val="75000"/>
                  <a:lumOff val="25000"/>
                </a:schemeClr>
              </a:contourClr>
            </a:sp3d>
          </a:bodyPr>
          <a:lstStyle/>
          <a:p>
            <a:pPr marL="342900" lvl="0" indent="-342900" algn="r">
              <a:defRPr/>
            </a:pPr>
            <a:r>
              <a:rPr lang="en-US" sz="3600" b="1" cap="small" dirty="0">
                <a:ln w="11430">
                  <a:solidFill>
                    <a:srgbClr val="C00000"/>
                  </a:solidFill>
                </a:ln>
                <a:solidFill>
                  <a:srgbClr val="C00000"/>
                </a:solidFill>
                <a:latin typeface="Aharoni" pitchFamily="2" charset="-79"/>
                <a:cs typeface="Aharoni" pitchFamily="2" charset="-79"/>
              </a:rPr>
              <a:t>The </a:t>
            </a:r>
            <a:r>
              <a:rPr lang="en-US" sz="3600" b="1" cap="small" dirty="0" err="1">
                <a:ln w="11430">
                  <a:solidFill>
                    <a:srgbClr val="C00000"/>
                  </a:solidFill>
                </a:ln>
                <a:solidFill>
                  <a:srgbClr val="C00000"/>
                </a:solidFill>
                <a:latin typeface="Aharoni" pitchFamily="2" charset="-79"/>
                <a:cs typeface="Aharoni" pitchFamily="2" charset="-79"/>
              </a:rPr>
              <a:t>NE</a:t>
            </a:r>
            <a:r>
              <a:rPr lang="en-US" sz="3600" b="1" dirty="0" err="1">
                <a:ln w="11430">
                  <a:solidFill>
                    <a:srgbClr val="002060"/>
                  </a:solidFill>
                </a:ln>
                <a:solidFill>
                  <a:srgbClr val="002060"/>
                </a:solidFill>
                <a:latin typeface="Pristina" pitchFamily="66" charset="0"/>
                <a:cs typeface="Aharoni" pitchFamily="2" charset="-79"/>
              </a:rPr>
              <a:t>x</a:t>
            </a:r>
            <a:r>
              <a:rPr lang="en-US" sz="3600" b="1" cap="small" dirty="0" err="1">
                <a:ln w="11430">
                  <a:solidFill>
                    <a:srgbClr val="C00000"/>
                  </a:solidFill>
                </a:ln>
                <a:solidFill>
                  <a:srgbClr val="C00000"/>
                </a:solidFill>
                <a:latin typeface="Aharoni" pitchFamily="2" charset="-79"/>
                <a:cs typeface="Aharoni" pitchFamily="2" charset="-79"/>
              </a:rPr>
              <a:t>T</a:t>
            </a:r>
            <a:r>
              <a:rPr lang="en-US" sz="3600" b="1" cap="small" dirty="0">
                <a:ln w="11430">
                  <a:solidFill>
                    <a:srgbClr val="C00000"/>
                  </a:solidFill>
                </a:ln>
                <a:solidFill>
                  <a:srgbClr val="C00000"/>
                </a:solidFill>
                <a:latin typeface="Aharoni" pitchFamily="2" charset="-79"/>
                <a:cs typeface="Aharoni" pitchFamily="2" charset="-79"/>
              </a:rPr>
              <a:t> Program</a:t>
            </a:r>
          </a:p>
        </p:txBody>
      </p:sp>
      <p:pic>
        <p:nvPicPr>
          <p:cNvPr id="27" name="Picture 14" descr="http://enviefacil.com/images/slider1.jpg"/>
          <p:cNvPicPr>
            <a:picLocks noChangeAspect="1" noChangeArrowheads="1"/>
          </p:cNvPicPr>
          <p:nvPr/>
        </p:nvPicPr>
        <p:blipFill rotWithShape="1">
          <a:blip r:embed="rId3" cstate="print"/>
          <a:srcRect t="73170" r="77700"/>
          <a:stretch/>
        </p:blipFill>
        <p:spPr bwMode="auto">
          <a:xfrm>
            <a:off x="0" y="5515275"/>
            <a:ext cx="2895600" cy="1342725"/>
          </a:xfrm>
          <a:prstGeom prst="rect">
            <a:avLst/>
          </a:prstGeom>
          <a:noFill/>
        </p:spPr>
      </p:pic>
      <p:pic>
        <p:nvPicPr>
          <p:cNvPr id="28" name="Picture 14" descr="http://enviefacil.com/images/slider1.jpg"/>
          <p:cNvPicPr>
            <a:picLocks noChangeAspect="1" noChangeArrowheads="1"/>
          </p:cNvPicPr>
          <p:nvPr/>
        </p:nvPicPr>
        <p:blipFill rotWithShape="1">
          <a:blip r:embed="rId3" cstate="print"/>
          <a:srcRect l="19953" t="81542" r="77700"/>
          <a:stretch/>
        </p:blipFill>
        <p:spPr bwMode="auto">
          <a:xfrm>
            <a:off x="2590800" y="5934297"/>
            <a:ext cx="6553200" cy="923703"/>
          </a:xfrm>
          <a:prstGeom prst="rect">
            <a:avLst/>
          </a:prstGeom>
          <a:noFill/>
        </p:spPr>
      </p:pic>
      <p:sp>
        <p:nvSpPr>
          <p:cNvPr id="18" name="Rounded Rectangle 17"/>
          <p:cNvSpPr/>
          <p:nvPr/>
        </p:nvSpPr>
        <p:spPr>
          <a:xfrm>
            <a:off x="5562600" y="5257800"/>
            <a:ext cx="347472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65000"/>
                </a:schemeClr>
              </a:contourClr>
            </a:sp3d>
          </a:bodyPr>
          <a:lstStyle/>
          <a:p>
            <a:pPr algn="r">
              <a:lnSpc>
                <a:spcPct val="80000"/>
              </a:lnSpc>
              <a:spcBef>
                <a:spcPct val="0"/>
              </a:spcBef>
              <a:defRPr/>
            </a:pPr>
            <a:r>
              <a:rPr lang="en-US" sz="4000" b="1" cap="small" dirty="0">
                <a:ln w="11430"/>
                <a:solidFill>
                  <a:schemeClr val="bg1">
                    <a:lumMod val="50000"/>
                  </a:schemeClr>
                </a:solidFill>
                <a:latin typeface="Gill Sans Ultra Bold" pitchFamily="34" charset="0"/>
                <a:cs typeface="Aharoni" pitchFamily="2" charset="-79"/>
              </a:rPr>
              <a:t>Packaging</a:t>
            </a:r>
            <a:endParaRPr lang="en-US" sz="4000" b="1" cap="small" spc="-40" dirty="0">
              <a:ln w="11430"/>
              <a:solidFill>
                <a:schemeClr val="bg1">
                  <a:lumMod val="50000"/>
                </a:schemeClr>
              </a:solidFill>
              <a:latin typeface="Gill Sans Ultra Bold" pitchFamily="34" charset="0"/>
              <a:cs typeface="Aharoni" pitchFamily="2" charset="-79"/>
            </a:endParaRPr>
          </a:p>
        </p:txBody>
      </p:sp>
      <p:sp>
        <p:nvSpPr>
          <p:cNvPr id="19" name="Rounded Rectangle 18"/>
          <p:cNvSpPr/>
          <p:nvPr/>
        </p:nvSpPr>
        <p:spPr>
          <a:xfrm>
            <a:off x="6114424" y="7473537"/>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Coaching</a:t>
            </a:r>
          </a:p>
        </p:txBody>
      </p:sp>
      <p:sp>
        <p:nvSpPr>
          <p:cNvPr id="20" name="Rounded Rectangle 19"/>
          <p:cNvSpPr/>
          <p:nvPr/>
        </p:nvSpPr>
        <p:spPr>
          <a:xfrm>
            <a:off x="6114424" y="7051962"/>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Training</a:t>
            </a:r>
          </a:p>
        </p:txBody>
      </p:sp>
      <p:sp>
        <p:nvSpPr>
          <p:cNvPr id="21" name="Rounded Rectangle 20"/>
          <p:cNvSpPr/>
          <p:nvPr/>
        </p:nvSpPr>
        <p:spPr>
          <a:xfrm>
            <a:off x="6114424" y="7894320"/>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Consulting</a:t>
            </a:r>
          </a:p>
        </p:txBody>
      </p:sp>
      <p:sp>
        <p:nvSpPr>
          <p:cNvPr id="10" name="Rounded Rectangle 9"/>
          <p:cNvSpPr/>
          <p:nvPr/>
        </p:nvSpPr>
        <p:spPr>
          <a:xfrm>
            <a:off x="2377440" y="4953000"/>
            <a:ext cx="310896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65000"/>
                </a:schemeClr>
              </a:contourClr>
            </a:sp3d>
          </a:bodyPr>
          <a:lstStyle/>
          <a:p>
            <a:pPr lvl="0">
              <a:lnSpc>
                <a:spcPct val="80000"/>
              </a:lnSpc>
              <a:spcBef>
                <a:spcPct val="0"/>
              </a:spcBef>
              <a:defRPr/>
            </a:pPr>
            <a:r>
              <a:rPr lang="en-US" sz="4000" b="1" cap="small" dirty="0">
                <a:ln w="11430"/>
                <a:solidFill>
                  <a:schemeClr val="bg1">
                    <a:lumMod val="65000"/>
                  </a:schemeClr>
                </a:solidFill>
                <a:latin typeface="Gill Sans Ultra Bold" pitchFamily="34" charset="0"/>
                <a:cs typeface="Aharoni" pitchFamily="2" charset="-79"/>
              </a:rPr>
              <a:t>Program</a:t>
            </a:r>
          </a:p>
          <a:p>
            <a:pPr lvl="0">
              <a:lnSpc>
                <a:spcPct val="80000"/>
              </a:lnSpc>
              <a:spcBef>
                <a:spcPct val="0"/>
              </a:spcBef>
              <a:defRPr/>
            </a:pPr>
            <a:r>
              <a:rPr lang="en-US" sz="4000" b="1" cap="small" dirty="0">
                <a:ln w="11430"/>
                <a:solidFill>
                  <a:schemeClr val="bg1">
                    <a:lumMod val="65000"/>
                  </a:schemeClr>
                </a:solidFill>
                <a:latin typeface="Gill Sans Ultra Bold" pitchFamily="34" charset="0"/>
                <a:cs typeface="Aharoni" pitchFamily="2" charset="-79"/>
              </a:rPr>
              <a:t>Design</a:t>
            </a:r>
          </a:p>
        </p:txBody>
      </p:sp>
      <p:sp>
        <p:nvSpPr>
          <p:cNvPr id="11" name="Rounded Rectangle 10"/>
          <p:cNvSpPr/>
          <p:nvPr/>
        </p:nvSpPr>
        <p:spPr>
          <a:xfrm>
            <a:off x="3093720" y="7458297"/>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Organization Specific</a:t>
            </a:r>
          </a:p>
        </p:txBody>
      </p:sp>
      <p:sp>
        <p:nvSpPr>
          <p:cNvPr id="16" name="Rounded Rectangle 15"/>
          <p:cNvSpPr/>
          <p:nvPr/>
        </p:nvSpPr>
        <p:spPr>
          <a:xfrm>
            <a:off x="3093720" y="7036722"/>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Internal Branding</a:t>
            </a:r>
          </a:p>
        </p:txBody>
      </p:sp>
      <p:sp>
        <p:nvSpPr>
          <p:cNvPr id="17" name="Rounded Rectangle 16">
            <a:hlinkClick r:id="" action="ppaction://noaction"/>
          </p:cNvPr>
          <p:cNvSpPr/>
          <p:nvPr/>
        </p:nvSpPr>
        <p:spPr>
          <a:xfrm>
            <a:off x="3093720" y="7879080"/>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NEXT Level Leadership</a:t>
            </a:r>
          </a:p>
        </p:txBody>
      </p:sp>
      <p:sp>
        <p:nvSpPr>
          <p:cNvPr id="33" name="Rounded Rectangle 32"/>
          <p:cNvSpPr/>
          <p:nvPr/>
        </p:nvSpPr>
        <p:spPr>
          <a:xfrm>
            <a:off x="0" y="5943600"/>
            <a:ext cx="347472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65000"/>
                </a:schemeClr>
              </a:contourClr>
            </a:sp3d>
          </a:bodyPr>
          <a:lstStyle/>
          <a:p>
            <a:pPr lvl="0" algn="ctr">
              <a:lnSpc>
                <a:spcPct val="80000"/>
              </a:lnSpc>
              <a:spcBef>
                <a:spcPct val="0"/>
              </a:spcBef>
              <a:defRPr/>
            </a:pPr>
            <a:r>
              <a:rPr lang="en-US" sz="4000" b="1" cap="small" dirty="0">
                <a:ln w="11430"/>
                <a:solidFill>
                  <a:schemeClr val="bg1">
                    <a:lumMod val="95000"/>
                  </a:schemeClr>
                </a:solidFill>
                <a:latin typeface="Gill Sans Ultra Bold" pitchFamily="34" charset="0"/>
                <a:cs typeface="Aharoni" pitchFamily="2" charset="-79"/>
              </a:rPr>
              <a:t>Alignment</a:t>
            </a:r>
          </a:p>
        </p:txBody>
      </p:sp>
      <p:sp>
        <p:nvSpPr>
          <p:cNvPr id="34" name="Rounded Rectangle 33"/>
          <p:cNvSpPr/>
          <p:nvPr/>
        </p:nvSpPr>
        <p:spPr>
          <a:xfrm>
            <a:off x="-57776" y="7473537"/>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Vision &amp; Mission</a:t>
            </a:r>
          </a:p>
        </p:txBody>
      </p:sp>
      <p:sp>
        <p:nvSpPr>
          <p:cNvPr id="35" name="Rounded Rectangle 34"/>
          <p:cNvSpPr/>
          <p:nvPr/>
        </p:nvSpPr>
        <p:spPr>
          <a:xfrm>
            <a:off x="-57776" y="7051962"/>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Matching Criteria</a:t>
            </a:r>
          </a:p>
        </p:txBody>
      </p:sp>
      <p:sp>
        <p:nvSpPr>
          <p:cNvPr id="36" name="Rounded Rectangle 35"/>
          <p:cNvSpPr/>
          <p:nvPr/>
        </p:nvSpPr>
        <p:spPr>
          <a:xfrm>
            <a:off x="-57776" y="7894320"/>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Implementation</a:t>
            </a:r>
          </a:p>
        </p:txBody>
      </p:sp>
      <p:sp>
        <p:nvSpPr>
          <p:cNvPr id="26" name="Title 1"/>
          <p:cNvSpPr txBox="1">
            <a:spLocks/>
          </p:cNvSpPr>
          <p:nvPr/>
        </p:nvSpPr>
        <p:spPr>
          <a:xfrm>
            <a:off x="0" y="48006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6350">
              <a:bevelT w="127000" h="127000" prst="angle"/>
              <a:extrusionClr>
                <a:schemeClr val="bg1">
                  <a:lumMod val="85000"/>
                </a:schemeClr>
              </a:extrusionClr>
              <a:contourClr>
                <a:schemeClr val="bg1">
                  <a:lumMod val="9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chemeClr val="bg1">
                      <a:lumMod val="95000"/>
                    </a:schemeClr>
                  </a:solidFill>
                </a:ln>
                <a:solidFill>
                  <a:schemeClr val="bg1">
                    <a:lumMod val="95000"/>
                  </a:schemeClr>
                </a:solidFill>
                <a:latin typeface="Elephant" pitchFamily="18" charset="0"/>
              </a:rPr>
              <a:t>1</a:t>
            </a:r>
          </a:p>
        </p:txBody>
      </p:sp>
      <p:sp>
        <p:nvSpPr>
          <p:cNvPr id="37" name="Title 1"/>
          <p:cNvSpPr txBox="1">
            <a:spLocks/>
          </p:cNvSpPr>
          <p:nvPr/>
        </p:nvSpPr>
        <p:spPr>
          <a:xfrm>
            <a:off x="7772400" y="41148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6350">
              <a:bevelT w="127000" h="127000" prst="angle"/>
              <a:extrusionClr>
                <a:schemeClr val="bg1">
                  <a:lumMod val="85000"/>
                </a:schemeClr>
              </a:extrusionClr>
              <a:contourClr>
                <a:schemeClr val="bg1">
                  <a:lumMod val="9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chemeClr val="bg1">
                      <a:lumMod val="95000"/>
                    </a:schemeClr>
                  </a:solidFill>
                </a:ln>
                <a:solidFill>
                  <a:schemeClr val="bg1">
                    <a:lumMod val="50000"/>
                  </a:schemeClr>
                </a:solidFill>
                <a:latin typeface="Elephant" pitchFamily="18" charset="0"/>
              </a:rPr>
              <a:t>3</a:t>
            </a:r>
          </a:p>
        </p:txBody>
      </p:sp>
      <p:sp>
        <p:nvSpPr>
          <p:cNvPr id="38" name="Title 1"/>
          <p:cNvSpPr txBox="1">
            <a:spLocks/>
          </p:cNvSpPr>
          <p:nvPr/>
        </p:nvSpPr>
        <p:spPr>
          <a:xfrm>
            <a:off x="4343400" y="54102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6350">
              <a:bevelT w="127000" h="127000" prst="angle"/>
              <a:extrusionClr>
                <a:schemeClr val="bg1">
                  <a:lumMod val="85000"/>
                </a:schemeClr>
              </a:extrusionClr>
              <a:contourClr>
                <a:schemeClr val="bg1">
                  <a:lumMod val="9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800" dirty="0">
                <a:ln w="11430">
                  <a:solidFill>
                    <a:schemeClr val="bg1">
                      <a:lumMod val="95000"/>
                    </a:schemeClr>
                  </a:solidFill>
                </a:ln>
                <a:solidFill>
                  <a:schemeClr val="bg1">
                    <a:lumMod val="65000"/>
                  </a:schemeClr>
                </a:solidFill>
                <a:latin typeface="Elephant" pitchFamily="18" charset="0"/>
              </a:rPr>
              <a:t>2</a:t>
            </a:r>
          </a:p>
        </p:txBody>
      </p:sp>
      <p:sp>
        <p:nvSpPr>
          <p:cNvPr id="55" name="Rounded Rectangle 54">
            <a:hlinkClick r:id="" action="ppaction://noaction"/>
          </p:cNvPr>
          <p:cNvSpPr/>
          <p:nvPr/>
        </p:nvSpPr>
        <p:spPr>
          <a:xfrm>
            <a:off x="3124200" y="8503920"/>
            <a:ext cx="2926080" cy="411480"/>
          </a:xfrm>
          <a:prstGeom prst="roundRect">
            <a:avLst/>
          </a:prstGeom>
          <a:solidFill>
            <a:schemeClr val="bg1">
              <a:alpha val="54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Personalized</a:t>
            </a:r>
          </a:p>
        </p:txBody>
      </p:sp>
      <p:pic>
        <p:nvPicPr>
          <p:cNvPr id="50" name="Picture 2" descr="http://www.penningtonhennessy.com/Portals/31360/images/throwing_dart_pc_400_clr.png"/>
          <p:cNvPicPr>
            <a:picLocks noChangeAspect="1" noChangeArrowheads="1"/>
          </p:cNvPicPr>
          <p:nvPr/>
        </p:nvPicPr>
        <p:blipFill>
          <a:blip r:embed="rId4" cstate="print"/>
          <a:srcRect/>
          <a:stretch>
            <a:fillRect/>
          </a:stretch>
        </p:blipFill>
        <p:spPr bwMode="auto">
          <a:xfrm>
            <a:off x="4876800" y="381000"/>
            <a:ext cx="4038600" cy="4038600"/>
          </a:xfrm>
          <a:prstGeom prst="rect">
            <a:avLst/>
          </a:prstGeom>
          <a:noFill/>
        </p:spPr>
      </p:pic>
    </p:spTree>
    <p:extLst>
      <p:ext uri="{BB962C8B-B14F-4D97-AF65-F5344CB8AC3E}">
        <p14:creationId xmlns:p14="http://schemas.microsoft.com/office/powerpoint/2010/main" val="2552397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ffecta.com.au/wp-content/uploads/2012/09/holding_gears_pc_800_cl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29840" y="1563554"/>
            <a:ext cx="4480560" cy="3618046"/>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48"/>
          <p:cNvSpPr>
            <a:spLocks noGrp="1"/>
          </p:cNvSpPr>
          <p:nvPr>
            <p:ph type="title"/>
          </p:nvPr>
        </p:nvSpPr>
        <p:spPr>
          <a:xfrm>
            <a:off x="0" y="0"/>
            <a:ext cx="9144000" cy="1066800"/>
          </a:xfrm>
          <a:noFill/>
          <a:scene3d>
            <a:camera prst="orthographicFront"/>
            <a:lightRig rig="flood" dir="t">
              <a:rot lat="0" lon="0" rev="6600000"/>
            </a:lightRig>
          </a:scene3d>
          <a:sp3d prstMaterial="matte">
            <a:bevelT/>
          </a:sp3d>
        </p:spPr>
        <p:txBody>
          <a:bodyPr>
            <a:normAutofit/>
            <a:scene3d>
              <a:camera prst="orthographicFront"/>
              <a:lightRig rig="flat" dir="tl">
                <a:rot lat="0" lon="0" rev="6600000"/>
              </a:lightRig>
            </a:scene3d>
            <a:sp3d extrusionH="25400" contourW="6350">
              <a:bevelT w="38100" h="31750" prst="angle"/>
              <a:extrusionClr>
                <a:schemeClr val="bg1">
                  <a:lumMod val="95000"/>
                </a:schemeClr>
              </a:extrusionClr>
              <a:contourClr>
                <a:srgbClr val="0070C0"/>
              </a:contourClr>
            </a:sp3d>
          </a:bodyPr>
          <a:lstStyle/>
          <a:p>
            <a:pPr>
              <a:lnSpc>
                <a:spcPct val="90000"/>
              </a:lnSpc>
            </a:pPr>
            <a:r>
              <a:rPr lang="en-US" sz="5400" b="1" cap="small" dirty="0">
                <a:ln w="11430"/>
                <a:solidFill>
                  <a:srgbClr val="0070C0"/>
                </a:solidFill>
                <a:latin typeface="Rockwell Extra Bold" pitchFamily="18" charset="0"/>
                <a:cs typeface="Aharoni" pitchFamily="2" charset="-79"/>
              </a:rPr>
              <a:t>Competency Alignment</a:t>
            </a:r>
          </a:p>
        </p:txBody>
      </p:sp>
      <p:sp>
        <p:nvSpPr>
          <p:cNvPr id="62" name="Title 1"/>
          <p:cNvSpPr txBox="1">
            <a:spLocks/>
          </p:cNvSpPr>
          <p:nvPr/>
        </p:nvSpPr>
        <p:spPr>
          <a:xfrm>
            <a:off x="922020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70C0"/>
                </a:solidFill>
                <a:latin typeface="Rockwell Extra Bold" pitchFamily="18" charset="0"/>
              </a:rPr>
              <a:t>1</a:t>
            </a:r>
          </a:p>
        </p:txBody>
      </p:sp>
      <p:sp>
        <p:nvSpPr>
          <p:cNvPr id="13" name="Content Placeholder 2"/>
          <p:cNvSpPr txBox="1">
            <a:spLocks/>
          </p:cNvSpPr>
          <p:nvPr/>
        </p:nvSpPr>
        <p:spPr>
          <a:xfrm>
            <a:off x="670560" y="2072640"/>
            <a:ext cx="3444240" cy="128016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342900" indent="-342900" defTabSz="182880">
              <a:buClr>
                <a:srgbClr val="3399FF"/>
              </a:buClr>
              <a:buFont typeface="Wingdings"/>
              <a:buChar char="n"/>
            </a:pPr>
            <a:r>
              <a:rPr lang="en-US" sz="2200" b="1" dirty="0">
                <a:cs typeface="Aharoni" pitchFamily="2" charset="-79"/>
              </a:rPr>
              <a:t>Function &amp; Purpose</a:t>
            </a:r>
          </a:p>
          <a:p>
            <a:pPr marL="342900" indent="-342900" defTabSz="182880">
              <a:buClr>
                <a:srgbClr val="3399FF"/>
              </a:buClr>
              <a:buFont typeface="Wingdings"/>
              <a:buChar char="n"/>
            </a:pPr>
            <a:r>
              <a:rPr lang="en-US" sz="2200" b="1" spc="-10" dirty="0">
                <a:ea typeface="Calibri"/>
                <a:cs typeface="Aharoni" pitchFamily="2" charset="-79"/>
              </a:rPr>
              <a:t>Talent &amp; Performance</a:t>
            </a:r>
            <a:endParaRPr lang="en-US" sz="2200" b="1" dirty="0">
              <a:ea typeface="Calibri"/>
              <a:cs typeface="Aharoni" pitchFamily="2" charset="-79"/>
            </a:endParaRPr>
          </a:p>
          <a:p>
            <a:pPr marL="342900" indent="-342900" defTabSz="182880">
              <a:buClr>
                <a:srgbClr val="3399FF"/>
              </a:buClr>
              <a:buFont typeface="Wingdings"/>
              <a:buChar char="n"/>
            </a:pPr>
            <a:r>
              <a:rPr lang="en-US" sz="2200" b="1" spc="-10" dirty="0">
                <a:ea typeface="Calibri"/>
                <a:cs typeface="Aharoni" pitchFamily="2" charset="-79"/>
              </a:rPr>
              <a:t>Expectation &amp; Output</a:t>
            </a:r>
          </a:p>
        </p:txBody>
      </p:sp>
      <p:sp>
        <p:nvSpPr>
          <p:cNvPr id="14" name="Content Placeholder 4"/>
          <p:cNvSpPr txBox="1">
            <a:spLocks/>
          </p:cNvSpPr>
          <p:nvPr/>
        </p:nvSpPr>
        <p:spPr>
          <a:xfrm>
            <a:off x="304800" y="4648200"/>
            <a:ext cx="3657600" cy="137160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342900" indent="-342900" defTabSz="182880">
              <a:buClr>
                <a:schemeClr val="bg1">
                  <a:lumMod val="75000"/>
                </a:schemeClr>
              </a:buClr>
              <a:buFont typeface="Wingdings"/>
              <a:buChar char="n"/>
            </a:pPr>
            <a:r>
              <a:rPr lang="en-US" sz="2200" b="1" dirty="0">
                <a:cs typeface="Aharoni" pitchFamily="2" charset="-79"/>
              </a:rPr>
              <a:t>Strategic Planning</a:t>
            </a:r>
          </a:p>
          <a:p>
            <a:pPr marL="342900" indent="-342900" defTabSz="182880">
              <a:buClr>
                <a:schemeClr val="bg1">
                  <a:lumMod val="75000"/>
                </a:schemeClr>
              </a:buClr>
              <a:buFont typeface="Wingdings"/>
              <a:buChar char="n"/>
            </a:pPr>
            <a:r>
              <a:rPr lang="en-US" sz="2200" b="1" dirty="0">
                <a:cs typeface="Aharoni" pitchFamily="2" charset="-79"/>
              </a:rPr>
              <a:t>Training &amp; Development</a:t>
            </a:r>
            <a:endParaRPr lang="en-US" sz="2200" b="1" dirty="0">
              <a:ea typeface="Calibri"/>
              <a:cs typeface="Aharoni" pitchFamily="2" charset="-79"/>
            </a:endParaRPr>
          </a:p>
          <a:p>
            <a:pPr marL="342900" indent="-342900" defTabSz="182880">
              <a:buClr>
                <a:schemeClr val="bg1">
                  <a:lumMod val="75000"/>
                </a:schemeClr>
              </a:buClr>
              <a:buFont typeface="Wingdings"/>
              <a:buChar char="n"/>
            </a:pPr>
            <a:r>
              <a:rPr lang="en-US" sz="2200" b="1" dirty="0">
                <a:ea typeface="Calibri"/>
                <a:cs typeface="Aharoni" pitchFamily="2" charset="-79"/>
              </a:rPr>
              <a:t>Milestones &amp; Measures</a:t>
            </a:r>
          </a:p>
        </p:txBody>
      </p:sp>
      <p:sp>
        <p:nvSpPr>
          <p:cNvPr id="15" name="Content Placeholder 2"/>
          <p:cNvSpPr txBox="1">
            <a:spLocks/>
          </p:cNvSpPr>
          <p:nvPr/>
        </p:nvSpPr>
        <p:spPr>
          <a:xfrm>
            <a:off x="6629400" y="4389120"/>
            <a:ext cx="2468880" cy="201168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342900" indent="-342900" defTabSz="182880">
              <a:buClr>
                <a:schemeClr val="tx1">
                  <a:lumMod val="50000"/>
                  <a:lumOff val="50000"/>
                </a:schemeClr>
              </a:buClr>
              <a:buFont typeface="Wingdings"/>
              <a:buChar char="n"/>
            </a:pPr>
            <a:r>
              <a:rPr lang="en-US" sz="2200" b="1" dirty="0">
                <a:cs typeface="Aharoni" pitchFamily="2" charset="-79"/>
              </a:rPr>
              <a:t>Accountability</a:t>
            </a:r>
          </a:p>
          <a:p>
            <a:pPr marL="342900" indent="-342900" defTabSz="182880">
              <a:buClr>
                <a:schemeClr val="tx1">
                  <a:lumMod val="50000"/>
                  <a:lumOff val="50000"/>
                </a:schemeClr>
              </a:buClr>
              <a:buFont typeface="Wingdings"/>
              <a:buChar char="n"/>
            </a:pPr>
            <a:r>
              <a:rPr lang="en-US" sz="2200" b="1" dirty="0">
                <a:cs typeface="Aharoni" pitchFamily="2" charset="-79"/>
              </a:rPr>
              <a:t>Reward &amp; Recognition</a:t>
            </a:r>
          </a:p>
          <a:p>
            <a:pPr marL="342900" indent="-342900" defTabSz="182880">
              <a:buClr>
                <a:schemeClr val="tx1">
                  <a:lumMod val="50000"/>
                  <a:lumOff val="50000"/>
                </a:schemeClr>
              </a:buClr>
              <a:buFont typeface="Wingdings"/>
              <a:buChar char="n"/>
            </a:pPr>
            <a:r>
              <a:rPr lang="en-US" sz="2200" b="1" spc="-10" dirty="0">
                <a:ea typeface="Calibri"/>
                <a:cs typeface="Aharoni" pitchFamily="2" charset="-79"/>
              </a:rPr>
              <a:t>Consequence</a:t>
            </a:r>
            <a:endParaRPr lang="en-US" sz="2200" b="1" dirty="0">
              <a:ea typeface="Calibri"/>
              <a:cs typeface="Aharoni" pitchFamily="2" charset="-79"/>
            </a:endParaRPr>
          </a:p>
        </p:txBody>
      </p:sp>
      <p:sp>
        <p:nvSpPr>
          <p:cNvPr id="16" name="Right Arrow 15"/>
          <p:cNvSpPr/>
          <p:nvPr/>
        </p:nvSpPr>
        <p:spPr>
          <a:xfrm rot="10800000" flipH="1" flipV="1">
            <a:off x="-152400" y="4114800"/>
            <a:ext cx="3383280" cy="640080"/>
          </a:xfrm>
          <a:prstGeom prst="rightArrow">
            <a:avLst>
              <a:gd name="adj1" fmla="val 64907"/>
              <a:gd name="adj2" fmla="val 37578"/>
            </a:avLst>
          </a:prstGeom>
          <a:solidFill>
            <a:schemeClr val="bg1">
              <a:lumMod val="75000"/>
            </a:schemeClr>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a:extrusionClr>
                <a:schemeClr val="bg1">
                  <a:lumMod val="95000"/>
                </a:schemeClr>
              </a:extrusionClr>
              <a:contourClr>
                <a:schemeClr val="bg1"/>
              </a:contourClr>
            </a:sp3d>
          </a:bodyPr>
          <a:lstStyle/>
          <a:p>
            <a:pPr marL="342900" indent="-342900" algn="r">
              <a:defRPr/>
            </a:pPr>
            <a:r>
              <a:rPr lang="en-US" sz="2600" b="1" cap="small" dirty="0">
                <a:ln w="11430">
                  <a:noFill/>
                </a:ln>
                <a:solidFill>
                  <a:schemeClr val="tx1"/>
                </a:solidFill>
                <a:latin typeface="Aharoni" pitchFamily="2" charset="-79"/>
                <a:cs typeface="Aharoni" pitchFamily="2" charset="-79"/>
              </a:rPr>
              <a:t>  Mission &amp; Vision</a:t>
            </a:r>
          </a:p>
        </p:txBody>
      </p:sp>
      <p:sp>
        <p:nvSpPr>
          <p:cNvPr id="17" name="Right Arrow 16"/>
          <p:cNvSpPr/>
          <p:nvPr/>
        </p:nvSpPr>
        <p:spPr>
          <a:xfrm flipH="1">
            <a:off x="6400800" y="3773576"/>
            <a:ext cx="2834640" cy="640080"/>
          </a:xfrm>
          <a:prstGeom prst="rightArrow">
            <a:avLst>
              <a:gd name="adj1" fmla="val 64907"/>
              <a:gd name="adj2" fmla="val 37578"/>
            </a:avLst>
          </a:prstGeom>
          <a:solidFill>
            <a:schemeClr val="tx1">
              <a:lumMod val="65000"/>
              <a:lumOff val="35000"/>
            </a:schemeClr>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a:extrusionClr>
                <a:schemeClr val="bg1">
                  <a:lumMod val="95000"/>
                </a:schemeClr>
              </a:extrusionClr>
              <a:contourClr>
                <a:schemeClr val="bg1"/>
              </a:contourClr>
            </a:sp3d>
          </a:bodyPr>
          <a:lstStyle/>
          <a:p>
            <a:pPr marL="342900" lvl="0" indent="-342900">
              <a:spcBef>
                <a:spcPct val="20000"/>
              </a:spcBef>
              <a:defRPr/>
            </a:pPr>
            <a:r>
              <a:rPr lang="en-US" sz="2600" b="1" cap="small" dirty="0">
                <a:ln w="11430">
                  <a:noFill/>
                </a:ln>
                <a:solidFill>
                  <a:schemeClr val="bg1"/>
                </a:solidFill>
                <a:latin typeface="Aharoni" pitchFamily="2" charset="-79"/>
                <a:cs typeface="Aharoni" pitchFamily="2" charset="-79"/>
              </a:rPr>
              <a:t>Implementation</a:t>
            </a:r>
          </a:p>
        </p:txBody>
      </p:sp>
      <p:sp>
        <p:nvSpPr>
          <p:cNvPr id="18" name="Right Arrow 17"/>
          <p:cNvSpPr/>
          <p:nvPr/>
        </p:nvSpPr>
        <p:spPr>
          <a:xfrm>
            <a:off x="-152400" y="1539240"/>
            <a:ext cx="3840480" cy="640080"/>
          </a:xfrm>
          <a:prstGeom prst="rightArrow">
            <a:avLst>
              <a:gd name="adj1" fmla="val 64907"/>
              <a:gd name="adj2" fmla="val 37578"/>
            </a:avLst>
          </a:prstGeom>
          <a:solidFill>
            <a:srgbClr val="3399FF"/>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a:extrusionClr>
                <a:schemeClr val="bg1">
                  <a:lumMod val="95000"/>
                </a:schemeClr>
              </a:extrusionClr>
              <a:contourClr>
                <a:schemeClr val="bg1"/>
              </a:contourClr>
            </a:sp3d>
          </a:bodyPr>
          <a:lstStyle/>
          <a:p>
            <a:pPr marL="342900" indent="-342900" algn="r">
              <a:spcBef>
                <a:spcPct val="20000"/>
              </a:spcBef>
              <a:defRPr/>
            </a:pPr>
            <a:r>
              <a:rPr lang="en-US" sz="2600" b="1" cap="small" dirty="0">
                <a:ln w="11430">
                  <a:noFill/>
                </a:ln>
                <a:solidFill>
                  <a:schemeClr val="bg1"/>
                </a:solidFill>
                <a:latin typeface="Aharoni" pitchFamily="2" charset="-79"/>
                <a:cs typeface="Aharoni" pitchFamily="2" charset="-79"/>
              </a:rPr>
              <a:t>   Matching Criteria</a:t>
            </a:r>
            <a:endParaRPr lang="en-US" sz="2600" b="1" strike="sngStrike" cap="small" dirty="0">
              <a:ln w="11430">
                <a:noFill/>
              </a:ln>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38451265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boylenetwork.com/wp-content/uploads/2011/11/cloning_1929560.jpg"/>
          <p:cNvPicPr>
            <a:picLocks noChangeAspect="1" noChangeArrowheads="1"/>
          </p:cNvPicPr>
          <p:nvPr/>
        </p:nvPicPr>
        <p:blipFill rotWithShape="1">
          <a:blip r:embed="rId2" cstate="print"/>
          <a:srcRect r="4099" b="3881"/>
          <a:stretch/>
        </p:blipFill>
        <p:spPr bwMode="auto">
          <a:xfrm flipH="1">
            <a:off x="4114800" y="990600"/>
            <a:ext cx="5029200" cy="5040563"/>
          </a:xfrm>
          <a:prstGeom prst="rect">
            <a:avLst/>
          </a:prstGeom>
          <a:noFill/>
        </p:spPr>
      </p:pic>
      <p:sp>
        <p:nvSpPr>
          <p:cNvPr id="49" name="Title 48"/>
          <p:cNvSpPr>
            <a:spLocks noGrp="1"/>
          </p:cNvSpPr>
          <p:nvPr>
            <p:ph type="title"/>
          </p:nvPr>
        </p:nvSpPr>
        <p:spPr>
          <a:xfrm>
            <a:off x="0" y="0"/>
            <a:ext cx="9144000" cy="9144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a:bevelT w="38100" h="31750" prst="angle"/>
              <a:extrusionClr>
                <a:schemeClr val="bg1">
                  <a:lumMod val="95000"/>
                </a:schemeClr>
              </a:extrusionClr>
              <a:contourClr>
                <a:srgbClr val="0070C0"/>
              </a:contourClr>
            </a:sp3d>
          </a:bodyPr>
          <a:lstStyle/>
          <a:p>
            <a:pPr>
              <a:lnSpc>
                <a:spcPct val="90000"/>
              </a:lnSpc>
            </a:pPr>
            <a:r>
              <a:rPr lang="en-US" sz="6600" b="1" cap="small" dirty="0">
                <a:ln w="11430"/>
                <a:solidFill>
                  <a:srgbClr val="0070C0"/>
                </a:solidFill>
                <a:latin typeface="Rockwell Extra Bold" pitchFamily="18" charset="0"/>
                <a:cs typeface="Aharoni" pitchFamily="2" charset="-79"/>
              </a:rPr>
              <a:t>Program Design</a:t>
            </a:r>
          </a:p>
        </p:txBody>
      </p:sp>
      <p:sp>
        <p:nvSpPr>
          <p:cNvPr id="62" name="Title 1"/>
          <p:cNvSpPr txBox="1">
            <a:spLocks/>
          </p:cNvSpPr>
          <p:nvPr/>
        </p:nvSpPr>
        <p:spPr>
          <a:xfrm>
            <a:off x="944880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70C0"/>
                </a:solidFill>
                <a:latin typeface="Rockwell Extra Bold" pitchFamily="18" charset="0"/>
              </a:rPr>
              <a:t>2</a:t>
            </a:r>
          </a:p>
        </p:txBody>
      </p:sp>
      <p:sp>
        <p:nvSpPr>
          <p:cNvPr id="13" name="Content Placeholder 2"/>
          <p:cNvSpPr txBox="1">
            <a:spLocks/>
          </p:cNvSpPr>
          <p:nvPr/>
        </p:nvSpPr>
        <p:spPr>
          <a:xfrm>
            <a:off x="45720" y="163068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chor="t">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Corporate ID Program</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Internally Certified</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Mission Driven</a:t>
            </a:r>
            <a:endParaRPr lang="en-US" sz="2400" b="1" dirty="0">
              <a:ea typeface="Calibri"/>
              <a:cs typeface="Aharoni" pitchFamily="2" charset="-79"/>
            </a:endParaRPr>
          </a:p>
        </p:txBody>
      </p:sp>
      <p:sp>
        <p:nvSpPr>
          <p:cNvPr id="14" name="Content Placeholder 4"/>
          <p:cNvSpPr txBox="1">
            <a:spLocks/>
          </p:cNvSpPr>
          <p:nvPr/>
        </p:nvSpPr>
        <p:spPr>
          <a:xfrm>
            <a:off x="45720" y="358140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Job Specific (KPI)</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Culture-Focused</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Results Driven</a:t>
            </a:r>
            <a:endParaRPr lang="en-US" sz="2400" b="1" dirty="0">
              <a:ea typeface="Calibri"/>
              <a:cs typeface="Aharoni" pitchFamily="2" charset="-79"/>
            </a:endParaRPr>
          </a:p>
        </p:txBody>
      </p:sp>
      <p:sp>
        <p:nvSpPr>
          <p:cNvPr id="15" name="Content Placeholder 2"/>
          <p:cNvSpPr txBox="1">
            <a:spLocks/>
          </p:cNvSpPr>
          <p:nvPr/>
        </p:nvSpPr>
        <p:spPr>
          <a:xfrm>
            <a:off x="45720" y="5516880"/>
            <a:ext cx="3840480" cy="1188720"/>
          </a:xfrm>
          <a:prstGeom prst="rect">
            <a:avLst/>
          </a:prstGeom>
          <a:noFill/>
          <a:ln w="25400">
            <a:noFill/>
          </a:ln>
          <a:scene3d>
            <a:camera prst="orthographicFront"/>
            <a:lightRig rig="threePt" dir="t"/>
          </a:scene3d>
          <a:sp3d>
            <a:bevelT w="38100" h="38100" prst="angle"/>
          </a:sp3d>
        </p:spPr>
        <p:txBody>
          <a:bodyPr vert="horz" lIns="91440" tIns="45720" rIns="91440" bIns="45720" rtlCol="0">
            <a:noAutofit/>
          </a:bodyPr>
          <a:lstStyle/>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cs typeface="Aharoni" pitchFamily="2" charset="-79"/>
              </a:rPr>
              <a:t>Aspiring Leaders</a:t>
            </a: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spc="-10" dirty="0">
                <a:ea typeface="Calibri"/>
                <a:cs typeface="Aharoni" pitchFamily="2" charset="-79"/>
              </a:rPr>
              <a:t>New Leaders</a:t>
            </a:r>
            <a:endParaRPr lang="en-US" sz="2400" b="1" dirty="0">
              <a:ea typeface="Calibri"/>
              <a:cs typeface="Aharoni" pitchFamily="2" charset="-79"/>
            </a:endParaRPr>
          </a:p>
          <a:p>
            <a:pPr marL="182880" indent="-182880" defTabSz="182880"/>
            <a:r>
              <a:rPr lang="en-US" sz="2400" dirty="0">
                <a:latin typeface="Wingdings" pitchFamily="2" charset="2"/>
                <a:ea typeface="Calibri"/>
                <a:cs typeface="Aharoni" pitchFamily="2" charset="-79"/>
              </a:rPr>
              <a:t>n</a:t>
            </a:r>
            <a:r>
              <a:rPr lang="en-US" sz="2400" dirty="0">
                <a:latin typeface="Aharoni" pitchFamily="2" charset="-79"/>
                <a:ea typeface="Calibri"/>
                <a:cs typeface="Aharoni" pitchFamily="2" charset="-79"/>
              </a:rPr>
              <a:t> </a:t>
            </a:r>
            <a:r>
              <a:rPr lang="en-US" sz="2400" b="1" dirty="0">
                <a:ea typeface="Calibri"/>
                <a:cs typeface="Aharoni" pitchFamily="2" charset="-79"/>
              </a:rPr>
              <a:t>Executive Leaders</a:t>
            </a:r>
          </a:p>
        </p:txBody>
      </p:sp>
      <p:sp>
        <p:nvSpPr>
          <p:cNvPr id="16" name="Right Arrow 15"/>
          <p:cNvSpPr/>
          <p:nvPr/>
        </p:nvSpPr>
        <p:spPr>
          <a:xfrm>
            <a:off x="-152400" y="2971800"/>
            <a:ext cx="4389120" cy="73152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spcBef>
                <a:spcPct val="20000"/>
              </a:spcBef>
              <a:defRPr/>
            </a:pPr>
            <a:r>
              <a:rPr lang="en-US" sz="2800" b="1" cap="small" dirty="0">
                <a:ln w="11430"/>
                <a:solidFill>
                  <a:schemeClr val="bg1">
                    <a:lumMod val="85000"/>
                  </a:schemeClr>
                </a:solidFill>
                <a:latin typeface="Aharoni" pitchFamily="2" charset="-79"/>
                <a:cs typeface="Aharoni" pitchFamily="2" charset="-79"/>
              </a:rPr>
              <a:t>  Organization Specific</a:t>
            </a:r>
          </a:p>
        </p:txBody>
      </p:sp>
      <p:sp>
        <p:nvSpPr>
          <p:cNvPr id="17" name="Right Arrow 16"/>
          <p:cNvSpPr/>
          <p:nvPr/>
        </p:nvSpPr>
        <p:spPr>
          <a:xfrm>
            <a:off x="-152400" y="4907280"/>
            <a:ext cx="5943600" cy="73152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lvl="0" indent="-342900">
              <a:spcBef>
                <a:spcPct val="20000"/>
              </a:spcBef>
              <a:defRPr/>
            </a:pPr>
            <a:r>
              <a:rPr lang="en-US" sz="2800" b="1" cap="small" dirty="0">
                <a:ln w="11430"/>
                <a:solidFill>
                  <a:schemeClr val="bg1">
                    <a:lumMod val="85000"/>
                  </a:schemeClr>
                </a:solidFill>
                <a:latin typeface="Aharoni" pitchFamily="2" charset="-79"/>
                <a:cs typeface="Aharoni" pitchFamily="2" charset="-79"/>
              </a:rPr>
              <a:t>  Leadership Development</a:t>
            </a:r>
          </a:p>
        </p:txBody>
      </p:sp>
      <p:sp>
        <p:nvSpPr>
          <p:cNvPr id="18" name="Right Arrow 17"/>
          <p:cNvSpPr/>
          <p:nvPr/>
        </p:nvSpPr>
        <p:spPr>
          <a:xfrm>
            <a:off x="-152400" y="1021080"/>
            <a:ext cx="8961120" cy="73152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spcBef>
                <a:spcPct val="20000"/>
              </a:spcBef>
              <a:defRPr/>
            </a:pPr>
            <a:r>
              <a:rPr lang="en-US" sz="2800" b="1" cap="small" dirty="0">
                <a:ln w="11430"/>
                <a:solidFill>
                  <a:schemeClr val="bg1">
                    <a:lumMod val="85000"/>
                  </a:schemeClr>
                </a:solidFill>
                <a:latin typeface="Aharoni" pitchFamily="2" charset="-79"/>
                <a:cs typeface="Aharoni" pitchFamily="2" charset="-79"/>
              </a:rPr>
              <a:t>  Internal Branding</a:t>
            </a:r>
            <a:endParaRPr lang="en-US" sz="2800" b="1" strike="sngStrike" cap="small" dirty="0">
              <a:ln w="11430"/>
              <a:solidFill>
                <a:schemeClr val="bg1">
                  <a:lumMod val="85000"/>
                </a:schemeClr>
              </a:solidFill>
              <a:latin typeface="Aharoni" pitchFamily="2" charset="-79"/>
              <a:cs typeface="Aharoni" pitchFamily="2" charset="-79"/>
            </a:endParaRPr>
          </a:p>
        </p:txBody>
      </p:sp>
    </p:spTree>
    <p:extLst>
      <p:ext uri="{BB962C8B-B14F-4D97-AF65-F5344CB8AC3E}">
        <p14:creationId xmlns:p14="http://schemas.microsoft.com/office/powerpoint/2010/main" val="219450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s://s3.amazonaws.com/files.haikulearning.com/data/cue/minisite_1363359/8c758a3a3acb/stick_figure_sling_shot_pc_1600_cl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594861"/>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48"/>
          <p:cNvSpPr>
            <a:spLocks noGrp="1"/>
          </p:cNvSpPr>
          <p:nvPr>
            <p:ph type="title"/>
          </p:nvPr>
        </p:nvSpPr>
        <p:spPr>
          <a:xfrm>
            <a:off x="457200" y="0"/>
            <a:ext cx="8229600" cy="9144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a:bevelT w="38100" h="31750" prst="angle"/>
              <a:extrusionClr>
                <a:schemeClr val="bg1">
                  <a:lumMod val="95000"/>
                </a:schemeClr>
              </a:extrusionClr>
              <a:contourClr>
                <a:srgbClr val="0070C0"/>
              </a:contourClr>
            </a:sp3d>
          </a:bodyPr>
          <a:lstStyle/>
          <a:p>
            <a:pPr>
              <a:lnSpc>
                <a:spcPct val="90000"/>
              </a:lnSpc>
            </a:pPr>
            <a:r>
              <a:rPr lang="en-US" sz="5400" b="1" cap="small" dirty="0">
                <a:ln w="11430"/>
                <a:solidFill>
                  <a:srgbClr val="0070C0"/>
                </a:solidFill>
                <a:latin typeface="Rockwell Extra Bold" pitchFamily="18" charset="0"/>
                <a:cs typeface="Aharoni" pitchFamily="2" charset="-79"/>
              </a:rPr>
              <a:t>Program Packaging</a:t>
            </a:r>
          </a:p>
        </p:txBody>
      </p:sp>
      <p:sp>
        <p:nvSpPr>
          <p:cNvPr id="62" name="Title 1"/>
          <p:cNvSpPr txBox="1">
            <a:spLocks/>
          </p:cNvSpPr>
          <p:nvPr/>
        </p:nvSpPr>
        <p:spPr>
          <a:xfrm>
            <a:off x="9753600" y="-7620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70C0"/>
                </a:solidFill>
                <a:latin typeface="Rockwell Extra Bold" pitchFamily="18" charset="0"/>
              </a:rPr>
              <a:t>3</a:t>
            </a:r>
          </a:p>
        </p:txBody>
      </p:sp>
      <p:sp>
        <p:nvSpPr>
          <p:cNvPr id="16" name="Right Arrow 15"/>
          <p:cNvSpPr/>
          <p:nvPr/>
        </p:nvSpPr>
        <p:spPr>
          <a:xfrm>
            <a:off x="3119037" y="960120"/>
            <a:ext cx="2926080" cy="109728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Unconventional</a:t>
            </a:r>
          </a:p>
          <a:p>
            <a:pPr marL="34290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Thinking</a:t>
            </a:r>
          </a:p>
        </p:txBody>
      </p:sp>
      <p:sp>
        <p:nvSpPr>
          <p:cNvPr id="17" name="Right Arrow 16"/>
          <p:cNvSpPr/>
          <p:nvPr/>
        </p:nvSpPr>
        <p:spPr>
          <a:xfrm>
            <a:off x="6139741" y="960120"/>
            <a:ext cx="2926080" cy="109728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lvl="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Unequivocal</a:t>
            </a:r>
          </a:p>
          <a:p>
            <a:pPr marL="342900" lvl="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Results</a:t>
            </a:r>
          </a:p>
        </p:txBody>
      </p:sp>
      <p:sp>
        <p:nvSpPr>
          <p:cNvPr id="18" name="Right Arrow 17"/>
          <p:cNvSpPr/>
          <p:nvPr/>
        </p:nvSpPr>
        <p:spPr>
          <a:xfrm>
            <a:off x="103496" y="960120"/>
            <a:ext cx="2926080" cy="109728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extrusionClr>
                <a:schemeClr val="bg1">
                  <a:lumMod val="95000"/>
                </a:schemeClr>
              </a:extrusionClr>
              <a:contourClr>
                <a:schemeClr val="bg1">
                  <a:lumMod val="85000"/>
                </a:schemeClr>
              </a:contourClr>
            </a:sp3d>
          </a:bodyPr>
          <a:lstStyle/>
          <a:p>
            <a:pPr marL="34290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Uncommon </a:t>
            </a:r>
          </a:p>
          <a:p>
            <a:pPr marL="342900" indent="-342900" algn="ctr">
              <a:lnSpc>
                <a:spcPct val="80000"/>
              </a:lnSpc>
              <a:defRPr/>
            </a:pPr>
            <a:r>
              <a:rPr lang="en-US" sz="2400" b="1" cap="small" dirty="0">
                <a:ln w="11430"/>
                <a:solidFill>
                  <a:schemeClr val="bg1">
                    <a:lumMod val="85000"/>
                  </a:schemeClr>
                </a:solidFill>
                <a:latin typeface="Aharoni" pitchFamily="2" charset="-79"/>
                <a:cs typeface="Aharoni" pitchFamily="2" charset="-79"/>
              </a:rPr>
              <a:t>Leadership</a:t>
            </a:r>
            <a:endParaRPr lang="en-US" sz="2400" b="1" strike="sngStrike" cap="small" dirty="0">
              <a:ln w="11430"/>
              <a:solidFill>
                <a:schemeClr val="bg1">
                  <a:lumMod val="85000"/>
                </a:schemeClr>
              </a:solidFill>
              <a:latin typeface="Aharoni" pitchFamily="2" charset="-79"/>
              <a:cs typeface="Aharoni" pitchFamily="2" charset="-79"/>
            </a:endParaRPr>
          </a:p>
        </p:txBody>
      </p:sp>
      <p:sp>
        <p:nvSpPr>
          <p:cNvPr id="37" name="Content Placeholder 4"/>
          <p:cNvSpPr txBox="1">
            <a:spLocks/>
          </p:cNvSpPr>
          <p:nvPr/>
        </p:nvSpPr>
        <p:spPr>
          <a:xfrm>
            <a:off x="0" y="5669280"/>
            <a:ext cx="9144000" cy="11887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Concepts, Coaching and Consultation to help Leaders create and sustain exceptional organizations</a:t>
            </a:r>
          </a:p>
        </p:txBody>
      </p:sp>
    </p:spTree>
    <p:extLst>
      <p:ext uri="{BB962C8B-B14F-4D97-AF65-F5344CB8AC3E}">
        <p14:creationId xmlns:p14="http://schemas.microsoft.com/office/powerpoint/2010/main" val="3224670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mindyjonescpa.com/wp-content/uploads/2013/01/colored_puzzle_connection_800_9893-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2930347"/>
            <a:ext cx="4846320" cy="4232453"/>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48"/>
          <p:cNvSpPr>
            <a:spLocks noGrp="1"/>
          </p:cNvSpPr>
          <p:nvPr>
            <p:ph type="title"/>
          </p:nvPr>
        </p:nvSpPr>
        <p:spPr>
          <a:xfrm>
            <a:off x="457200" y="0"/>
            <a:ext cx="8229600" cy="13716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a:bevelT w="38100" h="31750" prst="angle"/>
              <a:extrusionClr>
                <a:schemeClr val="bg1">
                  <a:lumMod val="95000"/>
                </a:schemeClr>
              </a:extrusionClr>
              <a:contourClr>
                <a:srgbClr val="0070C0"/>
              </a:contourClr>
            </a:sp3d>
          </a:bodyPr>
          <a:lstStyle/>
          <a:p>
            <a:pPr>
              <a:lnSpc>
                <a:spcPct val="90000"/>
              </a:lnSpc>
            </a:pPr>
            <a:r>
              <a:rPr lang="en-US" b="1" cap="small" dirty="0" err="1">
                <a:ln w="11430"/>
                <a:solidFill>
                  <a:schemeClr val="tx1">
                    <a:lumMod val="75000"/>
                    <a:lumOff val="25000"/>
                  </a:schemeClr>
                </a:solidFill>
                <a:latin typeface="Rockwell Extra Bold" pitchFamily="18" charset="0"/>
                <a:cs typeface="Aharoni" pitchFamily="2" charset="-79"/>
              </a:rPr>
              <a:t>NExT</a:t>
            </a:r>
            <a:r>
              <a:rPr lang="en-US" b="1" cap="small" dirty="0">
                <a:ln w="11430"/>
                <a:solidFill>
                  <a:schemeClr val="tx1">
                    <a:lumMod val="75000"/>
                    <a:lumOff val="25000"/>
                  </a:schemeClr>
                </a:solidFill>
                <a:latin typeface="Rockwell Extra Bold" pitchFamily="18" charset="0"/>
                <a:cs typeface="Aharoni" pitchFamily="2" charset="-79"/>
              </a:rPr>
              <a:t> Workforce Competency Development</a:t>
            </a:r>
          </a:p>
        </p:txBody>
      </p:sp>
      <p:sp>
        <p:nvSpPr>
          <p:cNvPr id="2" name="Content Placeholder 1"/>
          <p:cNvSpPr>
            <a:spLocks noGrp="1"/>
          </p:cNvSpPr>
          <p:nvPr>
            <p:ph idx="1"/>
          </p:nvPr>
        </p:nvSpPr>
        <p:spPr>
          <a:xfrm>
            <a:off x="457200" y="6858000"/>
            <a:ext cx="8229600" cy="457200"/>
          </a:xfrm>
        </p:spPr>
        <p:txBody>
          <a:bodyPr>
            <a:noAutofit/>
          </a:bodyPr>
          <a:lstStyle/>
          <a:p>
            <a:pPr marL="0" indent="0" algn="ctr" defTabSz="182880">
              <a:buNone/>
            </a:pPr>
            <a:r>
              <a:rPr lang="en-US" sz="2400" b="1" cap="small" dirty="0"/>
              <a:t>Competency-Based HR Management System:</a:t>
            </a:r>
            <a:endParaRPr lang="en-US" sz="2400" cap="small" dirty="0"/>
          </a:p>
        </p:txBody>
      </p:sp>
      <p:sp>
        <p:nvSpPr>
          <p:cNvPr id="62" name="Title 1"/>
          <p:cNvSpPr txBox="1">
            <a:spLocks/>
          </p:cNvSpPr>
          <p:nvPr/>
        </p:nvSpPr>
        <p:spPr>
          <a:xfrm>
            <a:off x="9448800" y="7620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70C0"/>
                </a:solidFill>
                <a:latin typeface="Rockwell Extra Bold" pitchFamily="18" charset="0"/>
              </a:rPr>
              <a:t>3</a:t>
            </a:r>
          </a:p>
        </p:txBody>
      </p:sp>
      <p:sp>
        <p:nvSpPr>
          <p:cNvPr id="20" name="Content Placeholder 1"/>
          <p:cNvSpPr txBox="1">
            <a:spLocks/>
          </p:cNvSpPr>
          <p:nvPr/>
        </p:nvSpPr>
        <p:spPr>
          <a:xfrm>
            <a:off x="228600" y="7162800"/>
            <a:ext cx="822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defTabSz="182880">
              <a:buFont typeface="+mj-lt"/>
              <a:buAutoNum type="arabicPeriod"/>
            </a:pPr>
            <a:r>
              <a:rPr lang="en-US" sz="2000" dirty="0"/>
              <a:t>Framework for Building Competency-based HR Management System</a:t>
            </a:r>
          </a:p>
          <a:p>
            <a:pPr marL="514350" indent="-514350" defTabSz="182880">
              <a:buFont typeface="+mj-lt"/>
              <a:buAutoNum type="arabicPeriod"/>
            </a:pPr>
            <a:r>
              <a:rPr lang="en-US" sz="2000" dirty="0"/>
              <a:t>Method and Techniques in Developing Competency Model</a:t>
            </a:r>
          </a:p>
          <a:p>
            <a:pPr marL="514350" indent="-514350" defTabSz="182880">
              <a:buFont typeface="+mj-lt"/>
              <a:buAutoNum type="arabicPeriod"/>
            </a:pPr>
            <a:r>
              <a:rPr lang="en-US" sz="2000" dirty="0"/>
              <a:t>Competency-based Interview Method</a:t>
            </a:r>
          </a:p>
          <a:p>
            <a:pPr marL="514350" indent="-514350" defTabSz="182880">
              <a:buFont typeface="+mj-lt"/>
              <a:buAutoNum type="arabicPeriod"/>
            </a:pPr>
            <a:r>
              <a:rPr lang="en-US" sz="2000" dirty="0"/>
              <a:t>Competency-based Career Planning</a:t>
            </a:r>
          </a:p>
          <a:p>
            <a:pPr marL="514350" indent="-514350" defTabSz="182880">
              <a:buFont typeface="+mj-lt"/>
              <a:buAutoNum type="arabicPeriod"/>
            </a:pPr>
            <a:r>
              <a:rPr lang="en-US" sz="2000" dirty="0"/>
              <a:t>Competency-based Training &amp; Development</a:t>
            </a:r>
          </a:p>
          <a:p>
            <a:pPr marL="514350" indent="-514350" defTabSz="182880">
              <a:buFont typeface="+mj-lt"/>
              <a:buAutoNum type="arabicPeriod"/>
            </a:pPr>
            <a:r>
              <a:rPr lang="en-US" sz="2000" dirty="0"/>
              <a:t>Competency-based Performance Management</a:t>
            </a:r>
            <a:endParaRPr lang="en-US" sz="2000" b="1" spc="-10" dirty="0">
              <a:ea typeface="Calibri"/>
              <a:cs typeface="Aharoni" pitchFamily="2" charset="-79"/>
            </a:endParaRPr>
          </a:p>
        </p:txBody>
      </p:sp>
      <p:sp>
        <p:nvSpPr>
          <p:cNvPr id="21" name="Content Placeholder 1"/>
          <p:cNvSpPr txBox="1">
            <a:spLocks/>
          </p:cNvSpPr>
          <p:nvPr/>
        </p:nvSpPr>
        <p:spPr>
          <a:xfrm>
            <a:off x="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Framework for a Competency-Based </a:t>
            </a:r>
          </a:p>
          <a:p>
            <a:pPr marL="0" indent="0" algn="ctr" defTabSz="182880">
              <a:lnSpc>
                <a:spcPct val="90000"/>
              </a:lnSpc>
              <a:spcBef>
                <a:spcPts val="0"/>
              </a:spcBef>
              <a:buNone/>
            </a:pPr>
            <a:r>
              <a:rPr lang="en-US" sz="1800" b="1" dirty="0"/>
              <a:t>System</a:t>
            </a:r>
          </a:p>
        </p:txBody>
      </p:sp>
      <p:sp>
        <p:nvSpPr>
          <p:cNvPr id="22" name="Content Placeholder 1"/>
          <p:cNvSpPr txBox="1">
            <a:spLocks/>
          </p:cNvSpPr>
          <p:nvPr/>
        </p:nvSpPr>
        <p:spPr>
          <a:xfrm>
            <a:off x="22860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Method &amp; Technique </a:t>
            </a:r>
          </a:p>
          <a:p>
            <a:pPr marL="0" indent="0" algn="ctr" defTabSz="182880">
              <a:lnSpc>
                <a:spcPct val="90000"/>
              </a:lnSpc>
              <a:spcBef>
                <a:spcPts val="0"/>
              </a:spcBef>
              <a:buNone/>
            </a:pPr>
            <a:r>
              <a:rPr lang="en-US" sz="1800" b="1" dirty="0"/>
              <a:t>in Developing Competency Model</a:t>
            </a:r>
          </a:p>
        </p:txBody>
      </p:sp>
      <p:sp>
        <p:nvSpPr>
          <p:cNvPr id="23" name="Content Placeholder 1"/>
          <p:cNvSpPr txBox="1">
            <a:spLocks/>
          </p:cNvSpPr>
          <p:nvPr/>
        </p:nvSpPr>
        <p:spPr>
          <a:xfrm>
            <a:off x="236220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Interview Method</a:t>
            </a:r>
          </a:p>
        </p:txBody>
      </p:sp>
      <p:sp>
        <p:nvSpPr>
          <p:cNvPr id="24" name="Content Placeholder 1"/>
          <p:cNvSpPr txBox="1">
            <a:spLocks/>
          </p:cNvSpPr>
          <p:nvPr/>
        </p:nvSpPr>
        <p:spPr>
          <a:xfrm>
            <a:off x="467868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Career Planning</a:t>
            </a:r>
          </a:p>
        </p:txBody>
      </p:sp>
      <p:sp>
        <p:nvSpPr>
          <p:cNvPr id="25" name="Content Placeholder 1"/>
          <p:cNvSpPr txBox="1">
            <a:spLocks/>
          </p:cNvSpPr>
          <p:nvPr/>
        </p:nvSpPr>
        <p:spPr>
          <a:xfrm>
            <a:off x="635508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Training &amp; Development</a:t>
            </a:r>
          </a:p>
        </p:txBody>
      </p:sp>
      <p:sp>
        <p:nvSpPr>
          <p:cNvPr id="26" name="Content Placeholder 1"/>
          <p:cNvSpPr txBox="1">
            <a:spLocks/>
          </p:cNvSpPr>
          <p:nvPr/>
        </p:nvSpPr>
        <p:spPr>
          <a:xfrm>
            <a:off x="704088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Performance Management</a:t>
            </a:r>
            <a:endParaRPr lang="en-US" sz="1800" b="1" spc="-10" dirty="0">
              <a:ea typeface="Calibri"/>
              <a:cs typeface="Aharoni" pitchFamily="2" charset="-79"/>
            </a:endParaRPr>
          </a:p>
        </p:txBody>
      </p:sp>
      <p:sp>
        <p:nvSpPr>
          <p:cNvPr id="27" name="Title 1"/>
          <p:cNvSpPr txBox="1">
            <a:spLocks/>
          </p:cNvSpPr>
          <p:nvPr/>
        </p:nvSpPr>
        <p:spPr>
          <a:xfrm>
            <a:off x="6096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FFFF00">
                    <a:alpha val="75000"/>
                  </a:srgbClr>
                </a:solidFill>
                <a:latin typeface="Rockwell Extra Bold" pitchFamily="18" charset="0"/>
              </a:rPr>
              <a:t>1</a:t>
            </a:r>
          </a:p>
        </p:txBody>
      </p:sp>
      <p:sp>
        <p:nvSpPr>
          <p:cNvPr id="28" name="Title 1"/>
          <p:cNvSpPr txBox="1">
            <a:spLocks/>
          </p:cNvSpPr>
          <p:nvPr/>
        </p:nvSpPr>
        <p:spPr>
          <a:xfrm>
            <a:off x="103632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chemeClr val="accent6">
                  <a:lumMod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chemeClr val="accent6">
                    <a:lumMod val="75000"/>
                    <a:alpha val="75000"/>
                  </a:schemeClr>
                </a:solidFill>
                <a:latin typeface="Rockwell Extra Bold" pitchFamily="18" charset="0"/>
              </a:rPr>
              <a:t>2</a:t>
            </a:r>
          </a:p>
        </p:txBody>
      </p:sp>
      <p:sp>
        <p:nvSpPr>
          <p:cNvPr id="29" name="Title 1"/>
          <p:cNvSpPr txBox="1">
            <a:spLocks/>
          </p:cNvSpPr>
          <p:nvPr/>
        </p:nvSpPr>
        <p:spPr>
          <a:xfrm>
            <a:off x="2971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B0F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B0F0">
                    <a:alpha val="75000"/>
                  </a:srgbClr>
                </a:solidFill>
                <a:latin typeface="Rockwell Extra Bold" pitchFamily="18" charset="0"/>
              </a:rPr>
              <a:t>3</a:t>
            </a:r>
          </a:p>
        </p:txBody>
      </p:sp>
      <p:sp>
        <p:nvSpPr>
          <p:cNvPr id="30" name="Title 1"/>
          <p:cNvSpPr txBox="1">
            <a:spLocks/>
          </p:cNvSpPr>
          <p:nvPr/>
        </p:nvSpPr>
        <p:spPr>
          <a:xfrm>
            <a:off x="5257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C00000">
                    <a:alpha val="75000"/>
                  </a:srgbClr>
                </a:solidFill>
                <a:latin typeface="Rockwell Extra Bold" pitchFamily="18" charset="0"/>
              </a:rPr>
              <a:t>4</a:t>
            </a:r>
          </a:p>
        </p:txBody>
      </p:sp>
      <p:sp>
        <p:nvSpPr>
          <p:cNvPr id="31" name="Title 1"/>
          <p:cNvSpPr txBox="1">
            <a:spLocks/>
          </p:cNvSpPr>
          <p:nvPr/>
        </p:nvSpPr>
        <p:spPr>
          <a:xfrm>
            <a:off x="716280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7030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7030A0">
                    <a:alpha val="75000"/>
                  </a:srgbClr>
                </a:solidFill>
                <a:latin typeface="Rockwell Extra Bold" pitchFamily="18" charset="0"/>
              </a:rPr>
              <a:t>5</a:t>
            </a:r>
          </a:p>
        </p:txBody>
      </p:sp>
      <p:sp>
        <p:nvSpPr>
          <p:cNvPr id="32" name="Title 1"/>
          <p:cNvSpPr txBox="1">
            <a:spLocks/>
          </p:cNvSpPr>
          <p:nvPr/>
        </p:nvSpPr>
        <p:spPr>
          <a:xfrm>
            <a:off x="75438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6600">
                    <a:alpha val="75000"/>
                  </a:srgbClr>
                </a:solidFill>
                <a:latin typeface="Rockwell Extra Bold" pitchFamily="18" charset="0"/>
              </a:rPr>
              <a:t>6</a:t>
            </a:r>
          </a:p>
        </p:txBody>
      </p:sp>
    </p:spTree>
    <p:extLst>
      <p:ext uri="{BB962C8B-B14F-4D97-AF65-F5344CB8AC3E}">
        <p14:creationId xmlns:p14="http://schemas.microsoft.com/office/powerpoint/2010/main" val="22257985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principalgregmiller.files.wordpress.com/2012/01/21st-century-1entej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6425229"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a:spLocks noChangeAspect="1"/>
          </p:cNvSpPr>
          <p:nvPr/>
        </p:nvSpPr>
        <p:spPr>
          <a:xfrm>
            <a:off x="2286000" y="2545080"/>
            <a:ext cx="1828800" cy="182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a:off x="644486" y="2362200"/>
            <a:ext cx="8499514" cy="2189202"/>
            <a:chOff x="4116705" y="2819400"/>
            <a:chExt cx="6272863" cy="1615687"/>
          </a:xfrm>
        </p:grpSpPr>
        <p:sp>
          <p:nvSpPr>
            <p:cNvPr id="16" name="Down Arrow 15"/>
            <p:cNvSpPr/>
            <p:nvPr/>
          </p:nvSpPr>
          <p:spPr>
            <a:xfrm rot="10800000">
              <a:off x="5741389" y="3814441"/>
              <a:ext cx="517204" cy="620646"/>
            </a:xfrm>
            <a:prstGeom prst="downArrow">
              <a:avLst>
                <a:gd name="adj1" fmla="val 60746"/>
                <a:gd name="adj2" fmla="val 29361"/>
              </a:avLst>
            </a:prstGeom>
            <a:gradFill>
              <a:gsLst>
                <a:gs pos="20000">
                  <a:srgbClr val="006600"/>
                </a:gs>
                <a:gs pos="50000">
                  <a:srgbClr val="006600">
                    <a:alpha val="60000"/>
                  </a:srgbClr>
                </a:gs>
                <a:gs pos="100000">
                  <a:schemeClr val="bg1">
                    <a:alpha val="0"/>
                  </a:schemeClr>
                </a:gs>
              </a:gsLst>
              <a:lin ang="16200000" scaled="1"/>
            </a:gradFill>
            <a:ln w="34925">
              <a:gradFill>
                <a:gsLst>
                  <a:gs pos="0">
                    <a:schemeClr val="bg1">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3600000">
              <a:off x="6176603" y="3069791"/>
              <a:ext cx="517205" cy="620645"/>
            </a:xfrm>
            <a:prstGeom prst="downArrow">
              <a:avLst>
                <a:gd name="adj1" fmla="val 60746"/>
                <a:gd name="adj2" fmla="val 29361"/>
              </a:avLst>
            </a:prstGeom>
            <a:gradFill>
              <a:gsLst>
                <a:gs pos="20000">
                  <a:srgbClr val="FF0000"/>
                </a:gs>
                <a:gs pos="50000">
                  <a:srgbClr val="FF0000">
                    <a:alpha val="60000"/>
                  </a:srgbClr>
                </a:gs>
                <a:gs pos="100000">
                  <a:schemeClr val="bg1">
                    <a:alpha val="0"/>
                  </a:schemeClr>
                </a:gs>
              </a:gsLst>
              <a:lin ang="16200000" scaled="1"/>
            </a:gradFill>
            <a:ln w="34925">
              <a:gradFill>
                <a:gsLst>
                  <a:gs pos="0">
                    <a:schemeClr val="accent1">
                      <a:tint val="66000"/>
                      <a:satMod val="160000"/>
                      <a:alpha val="0"/>
                    </a:schemeClr>
                  </a:gs>
                  <a:gs pos="39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7200000">
              <a:off x="6184300" y="3565949"/>
              <a:ext cx="517205" cy="620645"/>
            </a:xfrm>
            <a:prstGeom prst="downArrow">
              <a:avLst>
                <a:gd name="adj1" fmla="val 60746"/>
                <a:gd name="adj2" fmla="val 29361"/>
              </a:avLst>
            </a:prstGeom>
            <a:gradFill>
              <a:gsLst>
                <a:gs pos="20000">
                  <a:srgbClr val="FFFF00"/>
                </a:gs>
                <a:gs pos="50000">
                  <a:srgbClr val="FFFF00">
                    <a:alpha val="60000"/>
                  </a:srgbClr>
                </a:gs>
                <a:gs pos="100000">
                  <a:schemeClr val="bg1">
                    <a:alpha val="0"/>
                  </a:schemeClr>
                </a:gs>
              </a:gsLst>
              <a:lin ang="16200000" scaled="1"/>
            </a:gradFill>
            <a:ln w="34925">
              <a:gradFill>
                <a:gsLst>
                  <a:gs pos="0">
                    <a:schemeClr val="accent1">
                      <a:tint val="66000"/>
                      <a:satMod val="160000"/>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a:spLocks/>
            </p:cNvSpPr>
            <p:nvPr/>
          </p:nvSpPr>
          <p:spPr>
            <a:xfrm>
              <a:off x="4116705" y="3352800"/>
              <a:ext cx="3931920" cy="640080"/>
            </a:xfrm>
            <a:prstGeom prst="rightArrow">
              <a:avLst>
                <a:gd name="adj1" fmla="val 57752"/>
                <a:gd name="adj2" fmla="val 30393"/>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7200000">
                <a:rot lat="0" lon="4200000" rev="0"/>
              </a:camera>
              <a:lightRig rig="contrasting" dir="t">
                <a:rot lat="0" lon="0" rev="600000"/>
              </a:lightRig>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20" name="Down Arrow 19"/>
            <p:cNvSpPr/>
            <p:nvPr/>
          </p:nvSpPr>
          <p:spPr>
            <a:xfrm rot="14400000">
              <a:off x="5331474" y="3565618"/>
              <a:ext cx="517205" cy="620645"/>
            </a:xfrm>
            <a:prstGeom prst="downArrow">
              <a:avLst>
                <a:gd name="adj1" fmla="val 60746"/>
                <a:gd name="adj2" fmla="val 29361"/>
              </a:avLst>
            </a:prstGeom>
            <a:gradFill>
              <a:gsLst>
                <a:gs pos="20000">
                  <a:srgbClr val="0070C0"/>
                </a:gs>
                <a:gs pos="50000">
                  <a:srgbClr val="0070C0">
                    <a:alpha val="60000"/>
                  </a:srgbClr>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8000000">
              <a:off x="5326101" y="3069460"/>
              <a:ext cx="517205" cy="620645"/>
            </a:xfrm>
            <a:prstGeom prst="downArrow">
              <a:avLst>
                <a:gd name="adj1" fmla="val 60746"/>
                <a:gd name="adj2" fmla="val 29361"/>
              </a:avLst>
            </a:prstGeom>
            <a:gradFill>
              <a:gsLst>
                <a:gs pos="20000">
                  <a:srgbClr val="7030A0"/>
                </a:gs>
                <a:gs pos="50000">
                  <a:srgbClr val="7030A0">
                    <a:alpha val="60000"/>
                  </a:srgbClr>
                </a:gs>
                <a:gs pos="100000">
                  <a:schemeClr val="bg1">
                    <a:alpha val="0"/>
                  </a:schemeClr>
                </a:gs>
              </a:gsLst>
              <a:lin ang="16200000" scaled="1"/>
            </a:gradFill>
            <a:ln w="34925">
              <a:gradFill>
                <a:gsLst>
                  <a:gs pos="0">
                    <a:schemeClr val="bg1">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767454" y="2819400"/>
              <a:ext cx="517204" cy="620646"/>
            </a:xfrm>
            <a:prstGeom prst="downArrow">
              <a:avLst>
                <a:gd name="adj1" fmla="val 60746"/>
                <a:gd name="adj2" fmla="val 29361"/>
              </a:avLst>
            </a:prstGeom>
            <a:gradFill flip="none" rotWithShape="1">
              <a:gsLst>
                <a:gs pos="20000">
                  <a:srgbClr val="C00000"/>
                </a:gs>
                <a:gs pos="50000">
                  <a:srgbClr val="E20000">
                    <a:alpha val="60000"/>
                  </a:srgbClr>
                </a:gs>
                <a:gs pos="100000">
                  <a:schemeClr val="bg1">
                    <a:alpha val="0"/>
                  </a:schemeClr>
                </a:gs>
              </a:gsLst>
              <a:lin ang="16200000" scaled="1"/>
              <a:tileRect/>
            </a:gradFill>
            <a:ln w="34925">
              <a:gradFill>
                <a:gsLst>
                  <a:gs pos="0">
                    <a:schemeClr val="accent1">
                      <a:tint val="66000"/>
                      <a:satMod val="160000"/>
                      <a:alpha val="0"/>
                    </a:schemeClr>
                  </a:gs>
                  <a:gs pos="40000">
                    <a:schemeClr val="bg1"/>
                  </a:gs>
                  <a:gs pos="75000">
                    <a:schemeClr val="bg1">
                      <a:alpha val="9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25400" prstMaterial="flat">
              <a:bevelT w="190500" h="25400" prst="angle"/>
              <a:bevelB w="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6366208" y="3197861"/>
              <a:ext cx="4023360" cy="932781"/>
            </a:xfrm>
            <a:prstGeom prst="rect">
              <a:avLst/>
            </a:prstGeom>
          </p:spPr>
          <p:txBody>
            <a:bodyPr>
              <a:noAutofit/>
              <a:scene3d>
                <a:camera prst="perspectiveHeroicExtremeLeftFacing" fov="7200000">
                  <a:rot lat="180000" lon="2400000" rev="52007"/>
                </a:camera>
                <a:lightRig rig="threePt" dir="tl">
                  <a:rot lat="0" lon="0" rev="6000000"/>
                </a:lightRig>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8800" b="1" i="0" u="none" strike="noStrike" kern="1200" cap="small" spc="300" noProof="0" dirty="0" err="1">
                  <a:ln w="11430"/>
                  <a:solidFill>
                    <a:schemeClr val="bg1">
                      <a:lumMod val="75000"/>
                    </a:schemeClr>
                  </a:solidFill>
                  <a:effectLst/>
                  <a:uLnTx/>
                  <a:uFillTx/>
                  <a:latin typeface="Aharoni" pitchFamily="2" charset="-79"/>
                  <a:cs typeface="Aharoni" pitchFamily="2" charset="-79"/>
                </a:rPr>
                <a:t>NE</a:t>
              </a:r>
              <a:r>
                <a:rPr kumimoji="0" lang="en-US" sz="8800" b="1" i="0" u="none" strike="noStrike" kern="1200" spc="300" noProof="0" dirty="0" err="1">
                  <a:ln w="11430"/>
                  <a:solidFill>
                    <a:srgbClr val="C00000"/>
                  </a:solidFill>
                  <a:effectLst/>
                  <a:uLnTx/>
                  <a:uFillTx/>
                  <a:latin typeface="Pristina" pitchFamily="66" charset="0"/>
                  <a:cs typeface="Aharoni" pitchFamily="2" charset="-79"/>
                </a:rPr>
                <a:t>x</a:t>
              </a:r>
              <a:r>
                <a:rPr kumimoji="0" lang="en-US" sz="8800" b="1" i="0" u="none" strike="noStrike" kern="1200" cap="small" spc="300" noProof="0" dirty="0" err="1">
                  <a:ln w="11430"/>
                  <a:solidFill>
                    <a:schemeClr val="bg1">
                      <a:lumMod val="75000"/>
                    </a:schemeClr>
                  </a:solidFill>
                  <a:effectLst/>
                  <a:uLnTx/>
                  <a:uFillTx/>
                  <a:latin typeface="Aharoni" pitchFamily="2" charset="-79"/>
                  <a:cs typeface="Aharoni" pitchFamily="2" charset="-79"/>
                </a:rPr>
                <a:t>T</a:t>
              </a:r>
              <a:endParaRPr kumimoji="0" lang="en-US" sz="8800" b="1" i="0" u="none" strike="noStrike" kern="1200" cap="small" spc="300" noProof="0" dirty="0">
                <a:ln w="11430"/>
                <a:solidFill>
                  <a:schemeClr val="bg1">
                    <a:lumMod val="75000"/>
                  </a:schemeClr>
                </a:solidFill>
                <a:effectLst/>
                <a:uLnTx/>
                <a:uFillTx/>
                <a:latin typeface="Aharoni" pitchFamily="2" charset="-79"/>
                <a:cs typeface="Aharoni" pitchFamily="2" charset="-79"/>
              </a:endParaRPr>
            </a:p>
          </p:txBody>
        </p:sp>
      </p:grpSp>
    </p:spTree>
    <p:extLst>
      <p:ext uri="{BB962C8B-B14F-4D97-AF65-F5344CB8AC3E}">
        <p14:creationId xmlns:p14="http://schemas.microsoft.com/office/powerpoint/2010/main" val="693348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16"/>
          <p:cNvSpPr txBox="1">
            <a:spLocks/>
          </p:cNvSpPr>
          <p:nvPr/>
        </p:nvSpPr>
        <p:spPr>
          <a:xfrm>
            <a:off x="5334000" y="4724400"/>
            <a:ext cx="3840480" cy="731520"/>
          </a:xfrm>
          <a:prstGeom prst="rect">
            <a:avLst/>
          </a:prstGeom>
          <a:noFill/>
          <a:ln>
            <a:noFill/>
          </a:ln>
        </p:spPr>
        <p:txBody>
          <a:bodyPr anchor="t">
            <a:noAutofit/>
          </a:bodyPr>
          <a:lstStyle/>
          <a:p>
            <a:pPr lvl="0" defTabSz="182880">
              <a:buSzPct val="130000"/>
            </a:pPr>
            <a:r>
              <a:rPr lang="en-US"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50" dirty="0">
                <a:latin typeface="Agency FB" pitchFamily="34" charset="0"/>
              </a:rPr>
              <a:t>Conflict Management	</a:t>
            </a:r>
            <a:r>
              <a:rPr lang="en-US"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 n </a:t>
            </a:r>
            <a:r>
              <a:rPr lang="en-US" sz="1600" b="1" spc="50" dirty="0">
                <a:latin typeface="Agency FB" pitchFamily="34" charset="0"/>
              </a:rPr>
              <a:t>Developing Others</a:t>
            </a:r>
          </a:p>
          <a:p>
            <a:pPr lvl="0" defTabSz="182880">
              <a:buSzPct val="130000"/>
            </a:pPr>
            <a:r>
              <a:rPr lang="en-US"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50" dirty="0">
                <a:latin typeface="Agency FB" pitchFamily="34" charset="0"/>
              </a:rPr>
              <a:t>Leveraging Diversity	</a:t>
            </a:r>
            <a:r>
              <a:rPr lang="en-US"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 n </a:t>
            </a:r>
            <a:r>
              <a:rPr lang="en-US" sz="1600" b="1" spc="50" dirty="0">
                <a:latin typeface="Agency FB" pitchFamily="34" charset="0"/>
              </a:rPr>
              <a:t>Team Building</a:t>
            </a:r>
          </a:p>
        </p:txBody>
      </p:sp>
      <p:sp>
        <p:nvSpPr>
          <p:cNvPr id="35" name="Rounded Rectangle 34"/>
          <p:cNvSpPr/>
          <p:nvPr/>
        </p:nvSpPr>
        <p:spPr>
          <a:xfrm>
            <a:off x="5355266" y="4267200"/>
            <a:ext cx="3749040" cy="457200"/>
          </a:xfrm>
          <a:prstGeom prst="roundRect">
            <a:avLst/>
          </a:prstGeom>
          <a:solidFill>
            <a:srgbClr val="FFFF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tx1"/>
                </a:solidFill>
                <a:latin typeface="Aharoni" pitchFamily="2" charset="-79"/>
                <a:cs typeface="Aharoni" pitchFamily="2" charset="-79"/>
              </a:rPr>
              <a:t>Leading People</a:t>
            </a:r>
          </a:p>
        </p:txBody>
      </p:sp>
      <p:sp>
        <p:nvSpPr>
          <p:cNvPr id="52" name="Rounded Rectangle 51"/>
          <p:cNvSpPr/>
          <p:nvPr/>
        </p:nvSpPr>
        <p:spPr>
          <a:xfrm>
            <a:off x="5129150" y="2062007"/>
            <a:ext cx="3749040" cy="457200"/>
          </a:xfrm>
          <a:prstGeom prst="roundRect">
            <a:avLst/>
          </a:prstGeom>
          <a:solidFill>
            <a:srgbClr val="FF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Leading Change</a:t>
            </a:r>
          </a:p>
        </p:txBody>
      </p:sp>
      <p:sp>
        <p:nvSpPr>
          <p:cNvPr id="53" name="Rounded Rectangle 52"/>
          <p:cNvSpPr/>
          <p:nvPr/>
        </p:nvSpPr>
        <p:spPr>
          <a:xfrm>
            <a:off x="2736470" y="5410200"/>
            <a:ext cx="3749040" cy="457200"/>
          </a:xfrm>
          <a:prstGeom prst="roundRect">
            <a:avLst/>
          </a:prstGeom>
          <a:solidFill>
            <a:srgbClr val="0066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Results Driven</a:t>
            </a:r>
          </a:p>
        </p:txBody>
      </p:sp>
      <p:sp>
        <p:nvSpPr>
          <p:cNvPr id="54" name="Rounded Rectangle 53"/>
          <p:cNvSpPr/>
          <p:nvPr/>
        </p:nvSpPr>
        <p:spPr>
          <a:xfrm>
            <a:off x="258542" y="4038600"/>
            <a:ext cx="2926080" cy="457200"/>
          </a:xfrm>
          <a:prstGeom prst="roundRect">
            <a:avLst/>
          </a:prstGeom>
          <a:solidFill>
            <a:srgbClr val="0070C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Business Acumen</a:t>
            </a:r>
          </a:p>
        </p:txBody>
      </p:sp>
      <p:sp>
        <p:nvSpPr>
          <p:cNvPr id="55" name="Rounded Rectangle 54"/>
          <p:cNvSpPr/>
          <p:nvPr/>
        </p:nvSpPr>
        <p:spPr>
          <a:xfrm>
            <a:off x="55121" y="2438400"/>
            <a:ext cx="3749040" cy="457200"/>
          </a:xfrm>
          <a:prstGeom prst="roundRect">
            <a:avLst/>
          </a:prstGeom>
          <a:solidFill>
            <a:srgbClr val="7030A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Building Coalitions</a:t>
            </a:r>
          </a:p>
        </p:txBody>
      </p:sp>
      <p:sp>
        <p:nvSpPr>
          <p:cNvPr id="56" name="Rounded Rectangle 55"/>
          <p:cNvSpPr/>
          <p:nvPr/>
        </p:nvSpPr>
        <p:spPr>
          <a:xfrm>
            <a:off x="1547035" y="916397"/>
            <a:ext cx="374904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spc="100" dirty="0">
                <a:solidFill>
                  <a:schemeClr val="bg1"/>
                </a:solidFill>
                <a:latin typeface="Aharoni" pitchFamily="2" charset="-79"/>
                <a:cs typeface="Aharoni" pitchFamily="2" charset="-79"/>
              </a:rPr>
              <a:t>Foundational Competencies</a:t>
            </a:r>
          </a:p>
        </p:txBody>
      </p:sp>
      <p:grpSp>
        <p:nvGrpSpPr>
          <p:cNvPr id="57" name="Group 16"/>
          <p:cNvGrpSpPr>
            <a:grpSpLocks noChangeAspect="1"/>
          </p:cNvGrpSpPr>
          <p:nvPr/>
        </p:nvGrpSpPr>
        <p:grpSpPr>
          <a:xfrm>
            <a:off x="3307080" y="2883873"/>
            <a:ext cx="2103120" cy="2297727"/>
            <a:chOff x="1920241" y="1106046"/>
            <a:chExt cx="4846320" cy="5294755"/>
          </a:xfrm>
        </p:grpSpPr>
        <p:sp>
          <p:nvSpPr>
            <p:cNvPr id="58" name="Down Arrow 57"/>
            <p:cNvSpPr/>
            <p:nvPr/>
          </p:nvSpPr>
          <p:spPr>
            <a:xfrm>
              <a:off x="3536090" y="1106046"/>
              <a:ext cx="1694928" cy="2033914"/>
            </a:xfrm>
            <a:prstGeom prst="downArrow">
              <a:avLst>
                <a:gd name="adj1" fmla="val 60746"/>
                <a:gd name="adj2" fmla="val 29361"/>
              </a:avLst>
            </a:prstGeom>
            <a:gradFill flip="none" rotWithShape="1">
              <a:gsLst>
                <a:gs pos="20000">
                  <a:srgbClr val="C00000"/>
                </a:gs>
                <a:gs pos="50000">
                  <a:srgbClr val="E20000">
                    <a:alpha val="60000"/>
                  </a:srgbClr>
                </a:gs>
                <a:gs pos="100000">
                  <a:schemeClr val="bg1">
                    <a:alpha val="0"/>
                  </a:schemeClr>
                </a:gs>
              </a:gsLst>
              <a:lin ang="16200000" scaled="1"/>
              <a:tileRect/>
            </a:gradFill>
            <a:ln w="34925">
              <a:gradFill>
                <a:gsLst>
                  <a:gs pos="0">
                    <a:schemeClr val="accent1">
                      <a:tint val="66000"/>
                      <a:satMod val="160000"/>
                      <a:alpha val="0"/>
                    </a:schemeClr>
                  </a:gs>
                  <a:gs pos="40000">
                    <a:schemeClr val="bg1"/>
                  </a:gs>
                  <a:gs pos="75000">
                    <a:schemeClr val="bg1">
                      <a:alpha val="9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0800000">
              <a:off x="3450674" y="4366887"/>
              <a:ext cx="1694928" cy="2033914"/>
            </a:xfrm>
            <a:prstGeom prst="downArrow">
              <a:avLst>
                <a:gd name="adj1" fmla="val 60746"/>
                <a:gd name="adj2" fmla="val 29361"/>
              </a:avLst>
            </a:prstGeom>
            <a:gradFill>
              <a:gsLst>
                <a:gs pos="20000">
                  <a:srgbClr val="006600"/>
                </a:gs>
                <a:gs pos="50000">
                  <a:srgbClr val="006600">
                    <a:alpha val="60000"/>
                  </a:srgbClr>
                </a:gs>
                <a:gs pos="100000">
                  <a:schemeClr val="bg1">
                    <a:alpha val="0"/>
                  </a:schemeClr>
                </a:gs>
              </a:gsLst>
              <a:lin ang="16200000" scaled="1"/>
            </a:gradFill>
            <a:ln w="34925">
              <a:gradFill>
                <a:gsLst>
                  <a:gs pos="0">
                    <a:schemeClr val="bg1">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rot="3600000">
              <a:off x="4876916" y="1926598"/>
              <a:ext cx="1694929" cy="2033914"/>
            </a:xfrm>
            <a:prstGeom prst="downArrow">
              <a:avLst>
                <a:gd name="adj1" fmla="val 60746"/>
                <a:gd name="adj2" fmla="val 29361"/>
              </a:avLst>
            </a:prstGeom>
            <a:gradFill>
              <a:gsLst>
                <a:gs pos="20000">
                  <a:srgbClr val="FF0000"/>
                </a:gs>
                <a:gs pos="50000">
                  <a:srgbClr val="FF0000">
                    <a:alpha val="60000"/>
                  </a:srgbClr>
                </a:gs>
                <a:gs pos="100000">
                  <a:schemeClr val="bg1">
                    <a:alpha val="0"/>
                  </a:schemeClr>
                </a:gs>
              </a:gsLst>
              <a:lin ang="16200000" scaled="1"/>
            </a:gradFill>
            <a:ln w="34925">
              <a:gradFill>
                <a:gsLst>
                  <a:gs pos="0">
                    <a:schemeClr val="accent1">
                      <a:tint val="66000"/>
                      <a:satMod val="160000"/>
                      <a:alpha val="0"/>
                    </a:schemeClr>
                  </a:gs>
                  <a:gs pos="39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rot="14400000">
              <a:off x="2107342" y="3551469"/>
              <a:ext cx="1694929" cy="2033914"/>
            </a:xfrm>
            <a:prstGeom prst="downArrow">
              <a:avLst>
                <a:gd name="adj1" fmla="val 60746"/>
                <a:gd name="adj2" fmla="val 29361"/>
              </a:avLst>
            </a:prstGeom>
            <a:gradFill>
              <a:gsLst>
                <a:gs pos="20000">
                  <a:srgbClr val="0070C0"/>
                </a:gs>
                <a:gs pos="50000">
                  <a:srgbClr val="0070C0">
                    <a:alpha val="60000"/>
                  </a:srgbClr>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7200000">
              <a:off x="4902139" y="3552555"/>
              <a:ext cx="1694929" cy="2033914"/>
            </a:xfrm>
            <a:prstGeom prst="downArrow">
              <a:avLst>
                <a:gd name="adj1" fmla="val 60746"/>
                <a:gd name="adj2" fmla="val 29361"/>
              </a:avLst>
            </a:prstGeom>
            <a:gradFill>
              <a:gsLst>
                <a:gs pos="20000">
                  <a:srgbClr val="FFFF00"/>
                </a:gs>
                <a:gs pos="50000">
                  <a:srgbClr val="FFFF00">
                    <a:alpha val="60000"/>
                  </a:srgbClr>
                </a:gs>
                <a:gs pos="100000">
                  <a:schemeClr val="bg1">
                    <a:alpha val="0"/>
                  </a:schemeClr>
                </a:gs>
              </a:gsLst>
              <a:lin ang="16200000" scaled="1"/>
            </a:gradFill>
            <a:ln w="34925">
              <a:gradFill>
                <a:gsLst>
                  <a:gs pos="0">
                    <a:schemeClr val="accent1">
                      <a:tint val="66000"/>
                      <a:satMod val="160000"/>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rot="18000000">
              <a:off x="2089733" y="1925513"/>
              <a:ext cx="1694929" cy="2033914"/>
            </a:xfrm>
            <a:prstGeom prst="downArrow">
              <a:avLst>
                <a:gd name="adj1" fmla="val 60746"/>
                <a:gd name="adj2" fmla="val 29361"/>
              </a:avLst>
            </a:prstGeom>
            <a:gradFill>
              <a:gsLst>
                <a:gs pos="20000">
                  <a:srgbClr val="7030A0"/>
                </a:gs>
                <a:gs pos="50000">
                  <a:srgbClr val="7030A0">
                    <a:alpha val="60000"/>
                  </a:srgbClr>
                </a:gs>
                <a:gs pos="100000">
                  <a:schemeClr val="bg1">
                    <a:alpha val="0"/>
                  </a:schemeClr>
                </a:gs>
              </a:gsLst>
              <a:lin ang="16200000" scaled="1"/>
            </a:gradFill>
            <a:ln w="34925">
              <a:gradFill>
                <a:gsLst>
                  <a:gs pos="0">
                    <a:schemeClr val="bg1">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4"/>
          <p:cNvSpPr>
            <a:spLocks noGrp="1"/>
          </p:cNvSpPr>
          <p:nvPr>
            <p:ph type="title"/>
          </p:nvPr>
        </p:nvSpPr>
        <p:spPr>
          <a:xfrm>
            <a:off x="0" y="0"/>
            <a:ext cx="9144000" cy="822960"/>
          </a:xfrm>
          <a:noFill/>
          <a:scene3d>
            <a:camera prst="orthographicFront"/>
            <a:lightRig rig="flat" dir="tl">
              <a:rot lat="0" lon="0" rev="6600000"/>
            </a:lightRig>
          </a:scene3d>
          <a:sp3d prstMaterial="matte">
            <a:bevelT w="152400" h="50800" prst="softRound"/>
          </a:sp3d>
        </p:spPr>
        <p:txBody>
          <a:bodyPr anchor="t">
            <a:noAutofit/>
            <a:sp3d extrusionH="25400" contourW="8890">
              <a:bevelT w="38100" h="31750" prst="angle"/>
              <a:contourClr>
                <a:schemeClr val="tx1"/>
              </a:contourClr>
            </a:sp3d>
          </a:bodyPr>
          <a:lstStyle/>
          <a:p>
            <a:pPr lvl="0">
              <a:defRPr/>
            </a:pPr>
            <a:r>
              <a:rPr lang="en-US" sz="4000" b="1" cap="small" dirty="0">
                <a:ln w="11430"/>
                <a:effectLst>
                  <a:outerShdw blurRad="50800" dist="39000" dir="5460000" algn="tl">
                    <a:srgbClr val="000000">
                      <a:alpha val="38000"/>
                    </a:srgbClr>
                  </a:outerShdw>
                </a:effectLst>
                <a:latin typeface="Aharoni" pitchFamily="2" charset="-79"/>
                <a:cs typeface="Aharoni" pitchFamily="2" charset="-79"/>
              </a:rPr>
              <a:t>Executive Core Qualifications</a:t>
            </a:r>
          </a:p>
        </p:txBody>
      </p:sp>
      <p:sp>
        <p:nvSpPr>
          <p:cNvPr id="33" name="Content Placeholder 16"/>
          <p:cNvSpPr txBox="1">
            <a:spLocks/>
          </p:cNvSpPr>
          <p:nvPr/>
        </p:nvSpPr>
        <p:spPr>
          <a:xfrm>
            <a:off x="5105400" y="2529840"/>
            <a:ext cx="3931920" cy="822960"/>
          </a:xfrm>
          <a:prstGeom prst="rect">
            <a:avLst/>
          </a:prstGeom>
          <a:noFill/>
          <a:ln>
            <a:noFill/>
          </a:ln>
        </p:spPr>
        <p:txBody>
          <a:bodyPr anchor="t">
            <a:noAutofit/>
          </a:bodyPr>
          <a:lstStyle/>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Vision							</a:t>
            </a: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Adaptability/Flexibility</a:t>
            </a:r>
          </a:p>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40" dirty="0">
                <a:latin typeface="Agency FB" pitchFamily="34" charset="0"/>
              </a:rPr>
              <a:t>Creativity/Innovation</a:t>
            </a:r>
            <a:r>
              <a:rPr lang="en-US" sz="1600" b="1" spc="50" dirty="0">
                <a:latin typeface="Agency FB" pitchFamily="34" charset="0"/>
              </a:rPr>
              <a:t>	</a:t>
            </a: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Resilience</a:t>
            </a:r>
            <a:endParaRPr lang="en-US" sz="1600" baseline="30000" dirty="0">
              <a:solidFill>
                <a:srgbClr val="FF0000"/>
              </a:solidFill>
              <a:latin typeface="Wingdings" pitchFamily="2" charset="2"/>
              <a:ea typeface="Calibri"/>
              <a:cs typeface="Aharoni" pitchFamily="2" charset="-79"/>
            </a:endParaRPr>
          </a:p>
          <a:p>
            <a:pPr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External Awareness	</a:t>
            </a: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100" dirty="0">
                <a:latin typeface="Agency FB" pitchFamily="34" charset="0"/>
              </a:rPr>
              <a:t>Strategic Thinking</a:t>
            </a:r>
          </a:p>
          <a:p>
            <a:pPr lvl="0" defTabSz="182880">
              <a:buClr>
                <a:srgbClr val="FF0000"/>
              </a:buClr>
              <a:buSzPct val="130000"/>
            </a:pPr>
            <a:endParaRPr lang="en-US" sz="1600" b="1" spc="50" dirty="0">
              <a:latin typeface="Agency FB" pitchFamily="34" charset="0"/>
            </a:endParaRPr>
          </a:p>
        </p:txBody>
      </p:sp>
      <p:sp>
        <p:nvSpPr>
          <p:cNvPr id="34" name="Content Placeholder 16"/>
          <p:cNvSpPr txBox="1">
            <a:spLocks/>
          </p:cNvSpPr>
          <p:nvPr/>
        </p:nvSpPr>
        <p:spPr>
          <a:xfrm>
            <a:off x="1524000" y="1386840"/>
            <a:ext cx="4023360" cy="822960"/>
          </a:xfrm>
          <a:prstGeom prst="rect">
            <a:avLst/>
          </a:prstGeom>
          <a:noFill/>
          <a:ln>
            <a:noFill/>
          </a:ln>
        </p:spPr>
        <p:txBody>
          <a:bodyPr anchor="t">
            <a:noAutofit/>
          </a:bodyPr>
          <a:lstStyle/>
          <a:p>
            <a:pPr lvl="0" defTabSz="182880">
              <a:buClr>
                <a:srgbClr val="C00000"/>
              </a:buClr>
              <a:buSzPct val="130000"/>
            </a:pP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Interpersonal Skills	</a:t>
            </a: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Written Communication </a:t>
            </a:r>
          </a:p>
          <a:p>
            <a:pPr defTabSz="182880">
              <a:buClr>
                <a:srgbClr val="C00000"/>
              </a:buClr>
              <a:buSzPct val="130000"/>
            </a:pP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Continual Learning		</a:t>
            </a: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Integrity &amp; Honesty</a:t>
            </a:r>
          </a:p>
          <a:p>
            <a:pPr lvl="0" defTabSz="182880">
              <a:buClr>
                <a:srgbClr val="C00000"/>
              </a:buClr>
              <a:buSzPct val="130000"/>
            </a:pP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Oral Communication	</a:t>
            </a:r>
            <a:r>
              <a:rPr lang="en-US" baseline="30000" dirty="0">
                <a:solidFill>
                  <a:srgbClr val="C0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Service Motivation</a:t>
            </a:r>
          </a:p>
        </p:txBody>
      </p:sp>
      <p:sp>
        <p:nvSpPr>
          <p:cNvPr id="37" name="Content Placeholder 16"/>
          <p:cNvSpPr txBox="1">
            <a:spLocks/>
          </p:cNvSpPr>
          <p:nvPr/>
        </p:nvSpPr>
        <p:spPr>
          <a:xfrm>
            <a:off x="2712720" y="5882640"/>
            <a:ext cx="3840480" cy="822960"/>
          </a:xfrm>
          <a:prstGeom prst="rect">
            <a:avLst/>
          </a:prstGeom>
          <a:noFill/>
          <a:ln>
            <a:noFill/>
          </a:ln>
        </p:spPr>
        <p:txBody>
          <a:bodyPr anchor="t">
            <a:noAutofit/>
          </a:bodyPr>
          <a:lstStyle/>
          <a:p>
            <a:pPr lvl="0" defTabSz="182880">
              <a:buClr>
                <a:srgbClr val="006600"/>
              </a:buClr>
              <a:buSzPct val="130000"/>
            </a:pPr>
            <a:r>
              <a:rPr lang="en-US" baseline="30000" dirty="0">
                <a:solidFill>
                  <a:srgbClr val="0066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Accountability			</a:t>
            </a:r>
            <a:r>
              <a:rPr lang="en-US" baseline="30000" dirty="0">
                <a:solidFill>
                  <a:srgbClr val="006600"/>
                </a:solidFill>
                <a:latin typeface="Wingdings" pitchFamily="2" charset="2"/>
                <a:ea typeface="Calibri"/>
                <a:cs typeface="Aharoni" pitchFamily="2" charset="-79"/>
              </a:rPr>
              <a:t>n</a:t>
            </a:r>
            <a:r>
              <a:rPr lang="en-US" sz="1100" b="1"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Entrepreneurship</a:t>
            </a:r>
          </a:p>
          <a:p>
            <a:pPr lvl="0" defTabSz="182880">
              <a:buClr>
                <a:srgbClr val="006600"/>
              </a:buClr>
              <a:buSzPct val="130000"/>
            </a:pPr>
            <a:r>
              <a:rPr lang="en-US" baseline="30000" dirty="0">
                <a:solidFill>
                  <a:srgbClr val="0066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Decisiveness 			</a:t>
            </a:r>
            <a:r>
              <a:rPr lang="en-US" baseline="30000" dirty="0">
                <a:solidFill>
                  <a:srgbClr val="0066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Problem Solving</a:t>
            </a:r>
          </a:p>
          <a:p>
            <a:pPr lvl="0" defTabSz="182880">
              <a:buClr>
                <a:srgbClr val="006600"/>
              </a:buClr>
              <a:buSzPct val="130000"/>
            </a:pPr>
            <a:r>
              <a:rPr lang="en-US" baseline="30000" dirty="0">
                <a:solidFill>
                  <a:srgbClr val="0066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Customer Service 	</a:t>
            </a:r>
            <a:r>
              <a:rPr lang="en-US" baseline="30000" dirty="0">
                <a:solidFill>
                  <a:srgbClr val="0066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Technical Credibility</a:t>
            </a:r>
          </a:p>
        </p:txBody>
      </p:sp>
      <p:sp>
        <p:nvSpPr>
          <p:cNvPr id="38" name="Content Placeholder 16"/>
          <p:cNvSpPr txBox="1">
            <a:spLocks/>
          </p:cNvSpPr>
          <p:nvPr/>
        </p:nvSpPr>
        <p:spPr>
          <a:xfrm>
            <a:off x="228600" y="4503835"/>
            <a:ext cx="2743200" cy="731520"/>
          </a:xfrm>
          <a:prstGeom prst="rect">
            <a:avLst/>
          </a:prstGeom>
          <a:noFill/>
          <a:ln>
            <a:noFill/>
          </a:ln>
        </p:spPr>
        <p:txBody>
          <a:bodyPr anchor="t">
            <a:noAutofit/>
          </a:bodyPr>
          <a:lstStyle/>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Financial Management</a:t>
            </a:r>
          </a:p>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Human </a:t>
            </a:r>
            <a:r>
              <a:rPr lang="en-US" sz="1600" b="1" spc="50">
                <a:latin typeface="Agency FB" pitchFamily="34" charset="0"/>
              </a:rPr>
              <a:t>Capital Management</a:t>
            </a:r>
            <a:endParaRPr lang="en-US" sz="1600" b="1" spc="50" dirty="0">
              <a:latin typeface="Agency FB" pitchFamily="34" charset="0"/>
            </a:endParaRPr>
          </a:p>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Technology 	Management</a:t>
            </a:r>
          </a:p>
        </p:txBody>
      </p:sp>
      <p:sp>
        <p:nvSpPr>
          <p:cNvPr id="30" name="Content Placeholder 16"/>
          <p:cNvSpPr txBox="1">
            <a:spLocks/>
          </p:cNvSpPr>
          <p:nvPr/>
        </p:nvSpPr>
        <p:spPr>
          <a:xfrm>
            <a:off x="45720" y="2906430"/>
            <a:ext cx="3840480" cy="640080"/>
          </a:xfrm>
          <a:prstGeom prst="rect">
            <a:avLst/>
          </a:prstGeom>
          <a:noFill/>
          <a:ln>
            <a:noFill/>
          </a:ln>
        </p:spPr>
        <p:txBody>
          <a:bodyPr anchor="t">
            <a:noAutofit/>
          </a:bodyPr>
          <a:lstStyle/>
          <a:p>
            <a:pPr lvl="0" defTabSz="182880">
              <a:buClr>
                <a:srgbClr val="C00000"/>
              </a:buClr>
              <a:buSzPct val="130000"/>
            </a:pPr>
            <a:r>
              <a:rPr lang="en-US" baseline="30000" dirty="0">
                <a:solidFill>
                  <a:srgbClr val="7030A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Partnering 			</a:t>
            </a:r>
            <a:r>
              <a:rPr lang="en-US" baseline="30000" dirty="0">
                <a:solidFill>
                  <a:srgbClr val="7030A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Influencing/Negotiating </a:t>
            </a:r>
          </a:p>
          <a:p>
            <a:pPr lvl="0" defTabSz="182880">
              <a:buClr>
                <a:srgbClr val="C00000"/>
              </a:buClr>
              <a:buSzPct val="130000"/>
            </a:pPr>
            <a:r>
              <a:rPr lang="en-US" baseline="30000" dirty="0">
                <a:solidFill>
                  <a:srgbClr val="7030A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Political Savvy 	</a:t>
            </a:r>
            <a:r>
              <a:rPr lang="en-US" baseline="30000" dirty="0">
                <a:solidFill>
                  <a:srgbClr val="7030A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Cross-Cultural Interaction</a:t>
            </a:r>
          </a:p>
        </p:txBody>
      </p:sp>
    </p:spTree>
    <p:extLst>
      <p:ext uri="{BB962C8B-B14F-4D97-AF65-F5344CB8AC3E}">
        <p14:creationId xmlns:p14="http://schemas.microsoft.com/office/powerpoint/2010/main" val="28119382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16"/>
          <p:cNvSpPr txBox="1">
            <a:spLocks/>
          </p:cNvSpPr>
          <p:nvPr/>
        </p:nvSpPr>
        <p:spPr>
          <a:xfrm>
            <a:off x="5181600" y="4648200"/>
            <a:ext cx="3840480" cy="731520"/>
          </a:xfrm>
          <a:prstGeom prst="rect">
            <a:avLst/>
          </a:prstGeom>
          <a:noFill/>
          <a:ln>
            <a:noFill/>
          </a:ln>
        </p:spPr>
        <p:txBody>
          <a:bodyPr anchor="t">
            <a:noAutofit/>
          </a:bodyPr>
          <a:lstStyle/>
          <a:p>
            <a:pPr algn="just"/>
            <a:r>
              <a:rPr lang="en-US" sz="1600" b="1" dirty="0">
                <a:cs typeface="Times New Roman" pitchFamily="18" charset="0"/>
              </a:rPr>
              <a:t>Uses language as a flexible tool to share and collect information, to exchange ideas, to openly explore a variety of perspectives.</a:t>
            </a:r>
          </a:p>
        </p:txBody>
      </p:sp>
      <p:sp>
        <p:nvSpPr>
          <p:cNvPr id="35" name="Rounded Rectangle 34"/>
          <p:cNvSpPr/>
          <p:nvPr/>
        </p:nvSpPr>
        <p:spPr>
          <a:xfrm>
            <a:off x="5279066" y="4191000"/>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Oral Communication</a:t>
            </a:r>
          </a:p>
        </p:txBody>
      </p:sp>
      <p:sp>
        <p:nvSpPr>
          <p:cNvPr id="52" name="Rounded Rectangle 51"/>
          <p:cNvSpPr/>
          <p:nvPr/>
        </p:nvSpPr>
        <p:spPr>
          <a:xfrm>
            <a:off x="5205350" y="1981200"/>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Continual Learning</a:t>
            </a:r>
          </a:p>
        </p:txBody>
      </p:sp>
      <p:sp>
        <p:nvSpPr>
          <p:cNvPr id="53" name="Rounded Rectangle 52"/>
          <p:cNvSpPr/>
          <p:nvPr/>
        </p:nvSpPr>
        <p:spPr>
          <a:xfrm>
            <a:off x="2279270" y="5486400"/>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Written Communication</a:t>
            </a:r>
          </a:p>
        </p:txBody>
      </p:sp>
      <p:sp>
        <p:nvSpPr>
          <p:cNvPr id="54" name="Rounded Rectangle 53"/>
          <p:cNvSpPr/>
          <p:nvPr/>
        </p:nvSpPr>
        <p:spPr>
          <a:xfrm>
            <a:off x="182342" y="4137245"/>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Integrity &amp; Honesty</a:t>
            </a:r>
          </a:p>
        </p:txBody>
      </p:sp>
      <p:sp>
        <p:nvSpPr>
          <p:cNvPr id="55" name="Rounded Rectangle 54"/>
          <p:cNvSpPr/>
          <p:nvPr/>
        </p:nvSpPr>
        <p:spPr>
          <a:xfrm>
            <a:off x="152400" y="2366610"/>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chemeClr val="bg1"/>
                </a:solidFill>
                <a:latin typeface="Aharoni" pitchFamily="2" charset="-79"/>
                <a:cs typeface="Aharoni" pitchFamily="2" charset="-79"/>
              </a:rPr>
              <a:t>Public Service Motivation</a:t>
            </a:r>
          </a:p>
        </p:txBody>
      </p:sp>
      <p:sp>
        <p:nvSpPr>
          <p:cNvPr id="56" name="Rounded Rectangle 55"/>
          <p:cNvSpPr/>
          <p:nvPr/>
        </p:nvSpPr>
        <p:spPr>
          <a:xfrm>
            <a:off x="1547035" y="916397"/>
            <a:ext cx="3657600" cy="457200"/>
          </a:xfrm>
          <a:prstGeom prst="roundRect">
            <a:avLst/>
          </a:prstGeom>
          <a:solidFill>
            <a:srgbClr val="C00000"/>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spc="100" dirty="0">
                <a:solidFill>
                  <a:schemeClr val="bg1"/>
                </a:solidFill>
                <a:latin typeface="Aharoni" pitchFamily="2" charset="-79"/>
                <a:cs typeface="Aharoni" pitchFamily="2" charset="-79"/>
              </a:rPr>
              <a:t>Interpersonal Skills</a:t>
            </a:r>
          </a:p>
        </p:txBody>
      </p:sp>
      <p:sp>
        <p:nvSpPr>
          <p:cNvPr id="15" name="Title 14"/>
          <p:cNvSpPr>
            <a:spLocks noGrp="1"/>
          </p:cNvSpPr>
          <p:nvPr>
            <p:ph type="title"/>
          </p:nvPr>
        </p:nvSpPr>
        <p:spPr>
          <a:xfrm>
            <a:off x="0" y="0"/>
            <a:ext cx="9144000" cy="822960"/>
          </a:xfrm>
          <a:noFill/>
          <a:scene3d>
            <a:camera prst="orthographicFront"/>
            <a:lightRig rig="flat" dir="tl">
              <a:rot lat="0" lon="0" rev="6600000"/>
            </a:lightRig>
          </a:scene3d>
          <a:sp3d prstMaterial="matte">
            <a:bevelT w="152400" h="50800" prst="softRound"/>
          </a:sp3d>
        </p:spPr>
        <p:txBody>
          <a:bodyPr anchor="t">
            <a:noAutofit/>
            <a:sp3d extrusionH="25400" contourW="8890">
              <a:bevelT w="38100" h="31750" prst="angle"/>
              <a:contourClr>
                <a:srgbClr val="C00000"/>
              </a:contourClr>
            </a:sp3d>
          </a:bodyPr>
          <a:lstStyle/>
          <a:p>
            <a:pPr lvl="0">
              <a:defRPr/>
            </a:pPr>
            <a:r>
              <a:rPr lang="en-US" sz="4000" b="1" cap="small" dirty="0">
                <a:ln w="11430"/>
                <a:solidFill>
                  <a:srgbClr val="C00000"/>
                </a:solidFill>
                <a:effectLst>
                  <a:outerShdw blurRad="50800" dist="39000" dir="5460000" algn="tl">
                    <a:srgbClr val="000000">
                      <a:alpha val="38000"/>
                    </a:srgbClr>
                  </a:outerShdw>
                </a:effectLst>
                <a:latin typeface="Aharoni" pitchFamily="2" charset="-79"/>
                <a:cs typeface="Aharoni" pitchFamily="2" charset="-79"/>
              </a:rPr>
              <a:t>Foundational Competencies</a:t>
            </a:r>
          </a:p>
        </p:txBody>
      </p:sp>
      <p:sp>
        <p:nvSpPr>
          <p:cNvPr id="33" name="Content Placeholder 16"/>
          <p:cNvSpPr txBox="1">
            <a:spLocks/>
          </p:cNvSpPr>
          <p:nvPr/>
        </p:nvSpPr>
        <p:spPr>
          <a:xfrm>
            <a:off x="5105400" y="2449033"/>
            <a:ext cx="3840480" cy="822960"/>
          </a:xfrm>
          <a:prstGeom prst="rect">
            <a:avLst/>
          </a:prstGeom>
          <a:noFill/>
          <a:ln>
            <a:noFill/>
          </a:ln>
        </p:spPr>
        <p:txBody>
          <a:bodyPr anchor="t">
            <a:noAutofit/>
          </a:bodyPr>
          <a:lstStyle/>
          <a:p>
            <a:pPr algn="just"/>
            <a:r>
              <a:rPr lang="en-US" sz="1600" b="1" dirty="0">
                <a:cs typeface="Times New Roman" pitchFamily="18" charset="0"/>
              </a:rPr>
              <a:t>Recognizes own strengths &amp; weaknesses; pursues self-development; seeks feedback and opportunities to master knowledge. </a:t>
            </a:r>
          </a:p>
        </p:txBody>
      </p:sp>
      <p:sp>
        <p:nvSpPr>
          <p:cNvPr id="34" name="Content Placeholder 16"/>
          <p:cNvSpPr txBox="1">
            <a:spLocks/>
          </p:cNvSpPr>
          <p:nvPr/>
        </p:nvSpPr>
        <p:spPr>
          <a:xfrm>
            <a:off x="1447800" y="1386840"/>
            <a:ext cx="3840480" cy="822960"/>
          </a:xfrm>
          <a:prstGeom prst="rect">
            <a:avLst/>
          </a:prstGeom>
          <a:noFill/>
          <a:ln>
            <a:noFill/>
          </a:ln>
        </p:spPr>
        <p:txBody>
          <a:bodyPr anchor="t">
            <a:noAutofit/>
          </a:bodyPr>
          <a:lstStyle/>
          <a:p>
            <a:pPr algn="just"/>
            <a:r>
              <a:rPr lang="en-US" sz="1600" b="1" dirty="0">
                <a:cs typeface="Times New Roman" pitchFamily="18" charset="0"/>
              </a:rPr>
              <a:t>Considers and responds appropriately to the needs, feelings, and capabilities of different people in different situations.</a:t>
            </a:r>
          </a:p>
        </p:txBody>
      </p:sp>
      <p:sp>
        <p:nvSpPr>
          <p:cNvPr id="37" name="Content Placeholder 16"/>
          <p:cNvSpPr txBox="1">
            <a:spLocks/>
          </p:cNvSpPr>
          <p:nvPr/>
        </p:nvSpPr>
        <p:spPr>
          <a:xfrm>
            <a:off x="2255520" y="5958840"/>
            <a:ext cx="3840480" cy="822960"/>
          </a:xfrm>
          <a:prstGeom prst="rect">
            <a:avLst/>
          </a:prstGeom>
          <a:noFill/>
          <a:ln>
            <a:noFill/>
          </a:ln>
        </p:spPr>
        <p:txBody>
          <a:bodyPr anchor="t">
            <a:noAutofit/>
          </a:bodyPr>
          <a:lstStyle/>
          <a:p>
            <a:pPr algn="just"/>
            <a:r>
              <a:rPr lang="en-US" sz="1600" b="1" dirty="0">
                <a:cs typeface="Times New Roman" pitchFamily="18" charset="0"/>
              </a:rPr>
              <a:t>Expresses facts and ideas in writing in a clear, convincing, and organized manner, appropriate to the audience and occasion. </a:t>
            </a:r>
          </a:p>
        </p:txBody>
      </p:sp>
      <p:sp>
        <p:nvSpPr>
          <p:cNvPr id="38" name="Content Placeholder 16"/>
          <p:cNvSpPr txBox="1">
            <a:spLocks/>
          </p:cNvSpPr>
          <p:nvPr/>
        </p:nvSpPr>
        <p:spPr>
          <a:xfrm>
            <a:off x="76200" y="4602480"/>
            <a:ext cx="3840480" cy="822960"/>
          </a:xfrm>
          <a:prstGeom prst="rect">
            <a:avLst/>
          </a:prstGeom>
          <a:noFill/>
          <a:ln>
            <a:noFill/>
          </a:ln>
        </p:spPr>
        <p:txBody>
          <a:bodyPr anchor="t">
            <a:noAutofit/>
          </a:bodyPr>
          <a:lstStyle/>
          <a:p>
            <a:pPr algn="just"/>
            <a:r>
              <a:rPr lang="en-US" sz="1600" b="1" spc="-10" dirty="0">
                <a:cs typeface="Times New Roman" pitchFamily="18" charset="0"/>
              </a:rPr>
              <a:t>Instills mutual trust and confidence; creates a culture that fosters high standards of ethics; behaves in a fair and ethical manner.</a:t>
            </a:r>
          </a:p>
        </p:txBody>
      </p:sp>
      <p:sp>
        <p:nvSpPr>
          <p:cNvPr id="30" name="Content Placeholder 16"/>
          <p:cNvSpPr txBox="1">
            <a:spLocks/>
          </p:cNvSpPr>
          <p:nvPr/>
        </p:nvSpPr>
        <p:spPr>
          <a:xfrm>
            <a:off x="45720" y="2834640"/>
            <a:ext cx="3840480" cy="822960"/>
          </a:xfrm>
          <a:prstGeom prst="rect">
            <a:avLst/>
          </a:prstGeom>
          <a:noFill/>
          <a:ln>
            <a:noFill/>
          </a:ln>
        </p:spPr>
        <p:txBody>
          <a:bodyPr anchor="t">
            <a:noAutofit/>
          </a:bodyPr>
          <a:lstStyle/>
          <a:p>
            <a:pPr algn="just"/>
            <a:r>
              <a:rPr lang="en-US" sz="1600" b="1" dirty="0">
                <a:cs typeface="Times New Roman" pitchFamily="18" charset="0"/>
              </a:rPr>
              <a:t>Influences others toward a spirit of service and meaningful contributions to mission accomplishment.</a:t>
            </a:r>
          </a:p>
        </p:txBody>
      </p:sp>
      <p:grpSp>
        <p:nvGrpSpPr>
          <p:cNvPr id="29" name="Group 22"/>
          <p:cNvGrpSpPr>
            <a:grpSpLocks noChangeAspect="1"/>
          </p:cNvGrpSpPr>
          <p:nvPr/>
        </p:nvGrpSpPr>
        <p:grpSpPr>
          <a:xfrm>
            <a:off x="3627120" y="2743201"/>
            <a:ext cx="1920240" cy="2097925"/>
            <a:chOff x="1918649" y="1109710"/>
            <a:chExt cx="4842965" cy="5291090"/>
          </a:xfrm>
        </p:grpSpPr>
        <p:sp>
          <p:nvSpPr>
            <p:cNvPr id="31" name="Down Arrow 30"/>
            <p:cNvSpPr/>
            <p:nvPr/>
          </p:nvSpPr>
          <p:spPr>
            <a:xfrm>
              <a:off x="3533380" y="1109710"/>
              <a:ext cx="1693755" cy="2032506"/>
            </a:xfrm>
            <a:prstGeom prst="downArrow">
              <a:avLst>
                <a:gd name="adj1" fmla="val 60746"/>
                <a:gd name="adj2" fmla="val 29361"/>
              </a:avLst>
            </a:prstGeom>
            <a:noFill/>
            <a:ln w="34925">
              <a:gradFill flip="none" rotWithShape="1">
                <a:gsLst>
                  <a:gs pos="68000">
                    <a:schemeClr val="bg1"/>
                  </a:gs>
                  <a:gs pos="100000">
                    <a:schemeClr val="bg1"/>
                  </a:gs>
                  <a:gs pos="99000">
                    <a:srgbClr val="C00000"/>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3448022" y="4368294"/>
              <a:ext cx="1693755" cy="2032506"/>
            </a:xfrm>
            <a:prstGeom prst="downArrow">
              <a:avLst>
                <a:gd name="adj1" fmla="val 60746"/>
                <a:gd name="adj2" fmla="val 29361"/>
              </a:avLst>
            </a:prstGeom>
            <a:gradFill>
              <a:gsLst>
                <a:gs pos="20000">
                  <a:srgbClr val="C00000"/>
                </a:gs>
                <a:gs pos="50000">
                  <a:srgbClr val="C00000">
                    <a:alpha val="60000"/>
                  </a:srgbClr>
                </a:gs>
                <a:gs pos="100000">
                  <a:schemeClr val="bg1">
                    <a:alpha val="0"/>
                  </a:schemeClr>
                </a:gs>
              </a:gsLst>
              <a:lin ang="16200000" scaled="1"/>
            </a:gradFill>
            <a:ln w="34925">
              <a:gradFill>
                <a:gsLst>
                  <a:gs pos="71000">
                    <a:schemeClr val="bg1">
                      <a:alpha val="67000"/>
                    </a:schemeClr>
                  </a:gs>
                  <a:gs pos="18000">
                    <a:srgbClr val="C00000">
                      <a:alpha val="78000"/>
                    </a:srgbClr>
                  </a:gs>
                  <a:gs pos="0">
                    <a:srgbClr val="C00000">
                      <a:alpha val="0"/>
                    </a:srgb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rgbClr val="C0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3600000">
              <a:off x="4873278" y="1929694"/>
              <a:ext cx="1693755" cy="2032506"/>
            </a:xfrm>
            <a:prstGeom prst="downArrow">
              <a:avLst>
                <a:gd name="adj1" fmla="val 60746"/>
                <a:gd name="adj2" fmla="val 29361"/>
              </a:avLst>
            </a:prstGeom>
            <a:noFill/>
            <a:ln w="34925">
              <a:gradFill flip="none" rotWithShape="1">
                <a:gsLst>
                  <a:gs pos="0">
                    <a:srgbClr val="C00000">
                      <a:alpha val="0"/>
                    </a:srgbClr>
                  </a:gs>
                  <a:gs pos="51000">
                    <a:srgbClr val="C00000">
                      <a:alpha val="37000"/>
                    </a:srgbClr>
                  </a:gs>
                  <a:gs pos="71000">
                    <a:srgbClr val="C00000">
                      <a:alpha val="70000"/>
                    </a:srgb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4400000">
              <a:off x="2105621" y="3553440"/>
              <a:ext cx="1693755" cy="2032506"/>
            </a:xfrm>
            <a:prstGeom prst="downArrow">
              <a:avLst>
                <a:gd name="adj1" fmla="val 60746"/>
                <a:gd name="adj2" fmla="val 29361"/>
              </a:avLst>
            </a:prstGeom>
            <a:gradFill>
              <a:gsLst>
                <a:gs pos="20000">
                  <a:srgbClr val="C00000"/>
                </a:gs>
                <a:gs pos="50000">
                  <a:srgbClr val="C00000"/>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rot lat="0" lon="0" rev="30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7200000">
              <a:off x="4898483" y="3554525"/>
              <a:ext cx="1693755" cy="2032506"/>
            </a:xfrm>
            <a:prstGeom prst="downArrow">
              <a:avLst>
                <a:gd name="adj1" fmla="val 60746"/>
                <a:gd name="adj2" fmla="val 29361"/>
              </a:avLst>
            </a:prstGeom>
            <a:gradFill flip="none" rotWithShape="1">
              <a:gsLst>
                <a:gs pos="8000">
                  <a:schemeClr val="bg1">
                    <a:alpha val="0"/>
                  </a:schemeClr>
                </a:gs>
                <a:gs pos="46000">
                  <a:srgbClr val="C00000">
                    <a:alpha val="18000"/>
                  </a:srgbClr>
                </a:gs>
                <a:gs pos="80000">
                  <a:srgbClr val="C00000">
                    <a:alpha val="90000"/>
                  </a:srgbClr>
                </a:gs>
              </a:gsLst>
              <a:lin ang="4800000" scaled="0"/>
              <a:tileRect/>
            </a:gradFill>
            <a:ln w="34925">
              <a:gradFill>
                <a:gsLst>
                  <a:gs pos="0">
                    <a:srgbClr val="C00000"/>
                  </a:gs>
                  <a:gs pos="40000">
                    <a:srgbClr val="C00000"/>
                  </a:gs>
                  <a:gs pos="100000">
                    <a:srgbClr val="C00000"/>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8000000">
              <a:off x="2088024" y="1928610"/>
              <a:ext cx="1693755" cy="2032506"/>
            </a:xfrm>
            <a:prstGeom prst="downArrow">
              <a:avLst>
                <a:gd name="adj1" fmla="val 60746"/>
                <a:gd name="adj2" fmla="val 29361"/>
              </a:avLst>
            </a:prstGeom>
            <a:solidFill>
              <a:srgbClr val="C00000"/>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4491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16"/>
          <p:cNvSpPr txBox="1">
            <a:spLocks/>
          </p:cNvSpPr>
          <p:nvPr/>
        </p:nvSpPr>
        <p:spPr>
          <a:xfrm>
            <a:off x="5181600" y="4648200"/>
            <a:ext cx="3840480" cy="731520"/>
          </a:xfrm>
          <a:prstGeom prst="rect">
            <a:avLst/>
          </a:prstGeom>
          <a:noFill/>
          <a:ln>
            <a:noFill/>
          </a:ln>
        </p:spPr>
        <p:txBody>
          <a:bodyPr anchor="t">
            <a:noAutofit/>
          </a:bodyPr>
          <a:lstStyle/>
          <a:p>
            <a:pPr algn="just"/>
            <a:r>
              <a:rPr lang="en-US" sz="1600" b="1" dirty="0"/>
              <a:t>The effective interpretation, composition, and presentation of information, ideas, and values to a specific audience.</a:t>
            </a:r>
            <a:endParaRPr lang="en-US" sz="1600" b="1" dirty="0">
              <a:cs typeface="Times New Roman" pitchFamily="18" charset="0"/>
            </a:endParaRPr>
          </a:p>
        </p:txBody>
      </p:sp>
      <p:sp>
        <p:nvSpPr>
          <p:cNvPr id="35" name="Rounded Rectangle 34"/>
          <p:cNvSpPr/>
          <p:nvPr/>
        </p:nvSpPr>
        <p:spPr>
          <a:xfrm>
            <a:off x="5279066" y="4191000"/>
            <a:ext cx="374904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rgbClr val="C00000"/>
                </a:solidFill>
                <a:latin typeface="Aharoni" pitchFamily="2" charset="-79"/>
                <a:cs typeface="Aharoni" pitchFamily="2" charset="-79"/>
              </a:rPr>
              <a:t>Evolutionary Communication</a:t>
            </a:r>
          </a:p>
        </p:txBody>
      </p:sp>
      <p:sp>
        <p:nvSpPr>
          <p:cNvPr id="52" name="Rounded Rectangle 51"/>
          <p:cNvSpPr/>
          <p:nvPr/>
        </p:nvSpPr>
        <p:spPr>
          <a:xfrm>
            <a:off x="5205350" y="1981200"/>
            <a:ext cx="365760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rgbClr val="C00000"/>
                </a:solidFill>
                <a:latin typeface="Aharoni" pitchFamily="2" charset="-79"/>
                <a:cs typeface="Aharoni" pitchFamily="2" charset="-79"/>
              </a:rPr>
              <a:t>Knowledge Management</a:t>
            </a:r>
          </a:p>
        </p:txBody>
      </p:sp>
      <p:sp>
        <p:nvSpPr>
          <p:cNvPr id="53" name="Rounded Rectangle 52"/>
          <p:cNvSpPr/>
          <p:nvPr/>
        </p:nvSpPr>
        <p:spPr>
          <a:xfrm>
            <a:off x="2279270" y="5486400"/>
            <a:ext cx="365760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rgbClr val="C00000"/>
                </a:solidFill>
                <a:latin typeface="Aharoni" pitchFamily="2" charset="-79"/>
                <a:cs typeface="Aharoni" pitchFamily="2" charset="-79"/>
              </a:rPr>
              <a:t>Strategic Writing Skills</a:t>
            </a:r>
          </a:p>
        </p:txBody>
      </p:sp>
      <p:sp>
        <p:nvSpPr>
          <p:cNvPr id="54" name="Rounded Rectangle 53"/>
          <p:cNvSpPr/>
          <p:nvPr/>
        </p:nvSpPr>
        <p:spPr>
          <a:xfrm>
            <a:off x="182342" y="4137245"/>
            <a:ext cx="365760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rgbClr val="C00000"/>
                </a:solidFill>
                <a:latin typeface="Aharoni" pitchFamily="2" charset="-79"/>
                <a:cs typeface="Aharoni" pitchFamily="2" charset="-79"/>
              </a:rPr>
              <a:t>Model The Way</a:t>
            </a:r>
          </a:p>
        </p:txBody>
      </p:sp>
      <p:sp>
        <p:nvSpPr>
          <p:cNvPr id="55" name="Rounded Rectangle 54"/>
          <p:cNvSpPr/>
          <p:nvPr/>
        </p:nvSpPr>
        <p:spPr>
          <a:xfrm>
            <a:off x="152400" y="2366610"/>
            <a:ext cx="374904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rgbClr val="C00000"/>
                </a:solidFill>
                <a:latin typeface="Aharoni" pitchFamily="2" charset="-79"/>
                <a:cs typeface="Aharoni" pitchFamily="2" charset="-79"/>
              </a:rPr>
              <a:t>Influence a Culture of Service</a:t>
            </a:r>
          </a:p>
        </p:txBody>
      </p:sp>
      <p:sp>
        <p:nvSpPr>
          <p:cNvPr id="56" name="Rounded Rectangle 55"/>
          <p:cNvSpPr/>
          <p:nvPr/>
        </p:nvSpPr>
        <p:spPr>
          <a:xfrm>
            <a:off x="1470835" y="916397"/>
            <a:ext cx="3657600" cy="457200"/>
          </a:xfrm>
          <a:prstGeom prst="roundRect">
            <a:avLst/>
          </a:prstGeom>
          <a:solidFill>
            <a:schemeClr val="bg1"/>
          </a:solidFill>
          <a:ln>
            <a:solidFill>
              <a:srgbClr val="C00000"/>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spc="100" dirty="0">
                <a:solidFill>
                  <a:srgbClr val="C00000"/>
                </a:solidFill>
                <a:latin typeface="Aharoni" pitchFamily="2" charset="-79"/>
                <a:cs typeface="Aharoni" pitchFamily="2" charset="-79"/>
              </a:rPr>
              <a:t>Personal Effectiveness</a:t>
            </a:r>
          </a:p>
        </p:txBody>
      </p:sp>
      <p:sp>
        <p:nvSpPr>
          <p:cNvPr id="15" name="Title 14"/>
          <p:cNvSpPr>
            <a:spLocks noGrp="1"/>
          </p:cNvSpPr>
          <p:nvPr>
            <p:ph type="title"/>
          </p:nvPr>
        </p:nvSpPr>
        <p:spPr>
          <a:xfrm>
            <a:off x="0" y="0"/>
            <a:ext cx="9144000" cy="822960"/>
          </a:xfrm>
          <a:noFill/>
          <a:scene3d>
            <a:camera prst="orthographicFront"/>
            <a:lightRig rig="flat" dir="tl">
              <a:rot lat="0" lon="0" rev="6600000"/>
            </a:lightRig>
          </a:scene3d>
          <a:sp3d prstMaterial="matte">
            <a:bevelT w="152400" h="50800" prst="softRound"/>
          </a:sp3d>
        </p:spPr>
        <p:txBody>
          <a:bodyPr anchor="t">
            <a:noAutofit/>
            <a:sp3d extrusionH="25400" contourW="8890">
              <a:bevelT w="38100" h="31750" prst="angle"/>
              <a:contourClr>
                <a:srgbClr val="C00000"/>
              </a:contourClr>
            </a:sp3d>
          </a:bodyPr>
          <a:lstStyle/>
          <a:p>
            <a:pPr lvl="0">
              <a:defRPr/>
            </a:pPr>
            <a:r>
              <a:rPr lang="en-US" sz="4000" b="1" cap="small" dirty="0">
                <a:ln w="11430"/>
                <a:solidFill>
                  <a:srgbClr val="C00000"/>
                </a:solidFill>
                <a:effectLst>
                  <a:outerShdw blurRad="50800" dist="39000" dir="5460000" algn="tl">
                    <a:srgbClr val="000000">
                      <a:alpha val="38000"/>
                    </a:srgbClr>
                  </a:outerShdw>
                </a:effectLst>
                <a:latin typeface="Aharoni" pitchFamily="2" charset="-79"/>
                <a:cs typeface="Aharoni" pitchFamily="2" charset="-79"/>
              </a:rPr>
              <a:t>Training &amp; Development</a:t>
            </a:r>
          </a:p>
        </p:txBody>
      </p:sp>
      <p:sp>
        <p:nvSpPr>
          <p:cNvPr id="33" name="Content Placeholder 16"/>
          <p:cNvSpPr txBox="1">
            <a:spLocks/>
          </p:cNvSpPr>
          <p:nvPr/>
        </p:nvSpPr>
        <p:spPr>
          <a:xfrm>
            <a:off x="5105400" y="2449033"/>
            <a:ext cx="3840480" cy="822960"/>
          </a:xfrm>
          <a:prstGeom prst="rect">
            <a:avLst/>
          </a:prstGeom>
          <a:noFill/>
          <a:ln>
            <a:noFill/>
          </a:ln>
        </p:spPr>
        <p:txBody>
          <a:bodyPr anchor="t">
            <a:noAutofit/>
          </a:bodyPr>
          <a:lstStyle/>
          <a:p>
            <a:pPr algn="just"/>
            <a:r>
              <a:rPr lang="en-US" sz="1600" b="1" dirty="0">
                <a:cs typeface="Times New Roman" pitchFamily="18" charset="0"/>
              </a:rPr>
              <a:t>Acquired knowledge optimized to improve operational effectiveness and efficiency, applied to innovation in product offerings. </a:t>
            </a:r>
          </a:p>
        </p:txBody>
      </p:sp>
      <p:sp>
        <p:nvSpPr>
          <p:cNvPr id="34" name="Content Placeholder 16"/>
          <p:cNvSpPr txBox="1">
            <a:spLocks/>
          </p:cNvSpPr>
          <p:nvPr/>
        </p:nvSpPr>
        <p:spPr>
          <a:xfrm>
            <a:off x="1371600" y="1386840"/>
            <a:ext cx="3840480" cy="822960"/>
          </a:xfrm>
          <a:prstGeom prst="rect">
            <a:avLst/>
          </a:prstGeom>
          <a:noFill/>
          <a:ln>
            <a:noFill/>
          </a:ln>
        </p:spPr>
        <p:txBody>
          <a:bodyPr anchor="t">
            <a:noAutofit/>
          </a:bodyPr>
          <a:lstStyle/>
          <a:p>
            <a:pPr algn="just"/>
            <a:r>
              <a:rPr lang="en-US" sz="1600" b="1" dirty="0"/>
              <a:t>Understands self &amp; day-to-day choices that impact accomplishments and interactions. </a:t>
            </a:r>
            <a:r>
              <a:rPr lang="en-US" sz="1600" b="1" spc="-60" dirty="0"/>
              <a:t>Improve confidence, team build, communicate.</a:t>
            </a:r>
            <a:r>
              <a:rPr lang="en-US" sz="1600" b="1" spc="-10" dirty="0"/>
              <a:t> </a:t>
            </a:r>
          </a:p>
        </p:txBody>
      </p:sp>
      <p:sp>
        <p:nvSpPr>
          <p:cNvPr id="37" name="Content Placeholder 16"/>
          <p:cNvSpPr txBox="1">
            <a:spLocks/>
          </p:cNvSpPr>
          <p:nvPr/>
        </p:nvSpPr>
        <p:spPr>
          <a:xfrm>
            <a:off x="2255520" y="5958840"/>
            <a:ext cx="3840480" cy="822960"/>
          </a:xfrm>
          <a:prstGeom prst="rect">
            <a:avLst/>
          </a:prstGeom>
          <a:noFill/>
          <a:ln>
            <a:noFill/>
          </a:ln>
        </p:spPr>
        <p:txBody>
          <a:bodyPr anchor="t">
            <a:noAutofit/>
          </a:bodyPr>
          <a:lstStyle/>
          <a:p>
            <a:pPr algn="just"/>
            <a:r>
              <a:rPr lang="en-US" sz="1600" b="1" dirty="0"/>
              <a:t>Use writing to inform, persuade and motivate other professionals, specifically, to gain acceptance of ideas and decisions.</a:t>
            </a:r>
            <a:endParaRPr lang="en-US" sz="1600" b="1" dirty="0">
              <a:cs typeface="Times New Roman" pitchFamily="18" charset="0"/>
            </a:endParaRPr>
          </a:p>
        </p:txBody>
      </p:sp>
      <p:sp>
        <p:nvSpPr>
          <p:cNvPr id="38" name="Content Placeholder 16"/>
          <p:cNvSpPr txBox="1">
            <a:spLocks/>
          </p:cNvSpPr>
          <p:nvPr/>
        </p:nvSpPr>
        <p:spPr>
          <a:xfrm>
            <a:off x="76200" y="4602480"/>
            <a:ext cx="3840480" cy="822960"/>
          </a:xfrm>
          <a:prstGeom prst="rect">
            <a:avLst/>
          </a:prstGeom>
          <a:noFill/>
          <a:ln>
            <a:noFill/>
          </a:ln>
        </p:spPr>
        <p:txBody>
          <a:bodyPr anchor="t">
            <a:noAutofit/>
          </a:bodyPr>
          <a:lstStyle/>
          <a:p>
            <a:pPr algn="just"/>
            <a:r>
              <a:rPr lang="en-US" sz="1600" b="1" dirty="0"/>
              <a:t>Establish principles concerning the way people (colleagues, customers) should be treated and the way goals are pursued. </a:t>
            </a:r>
            <a:endParaRPr lang="en-US" sz="1600" b="1" spc="-10" dirty="0">
              <a:cs typeface="Times New Roman" pitchFamily="18" charset="0"/>
            </a:endParaRPr>
          </a:p>
        </p:txBody>
      </p:sp>
      <p:sp>
        <p:nvSpPr>
          <p:cNvPr id="30" name="Content Placeholder 16"/>
          <p:cNvSpPr txBox="1">
            <a:spLocks/>
          </p:cNvSpPr>
          <p:nvPr/>
        </p:nvSpPr>
        <p:spPr>
          <a:xfrm>
            <a:off x="45720" y="2834640"/>
            <a:ext cx="3840480" cy="822960"/>
          </a:xfrm>
          <a:prstGeom prst="rect">
            <a:avLst/>
          </a:prstGeom>
          <a:noFill/>
          <a:ln>
            <a:noFill/>
          </a:ln>
        </p:spPr>
        <p:txBody>
          <a:bodyPr anchor="t">
            <a:noAutofit/>
          </a:bodyPr>
          <a:lstStyle/>
          <a:p>
            <a:pPr algn="just"/>
            <a:r>
              <a:rPr lang="en-US" sz="1600" b="1" dirty="0"/>
              <a:t>Inspire a pattern of shared values, beliefs, and rules of common behavior that leads to high concern for serving its customers.</a:t>
            </a:r>
          </a:p>
        </p:txBody>
      </p:sp>
      <p:grpSp>
        <p:nvGrpSpPr>
          <p:cNvPr id="29" name="Group 22"/>
          <p:cNvGrpSpPr>
            <a:grpSpLocks noChangeAspect="1"/>
          </p:cNvGrpSpPr>
          <p:nvPr/>
        </p:nvGrpSpPr>
        <p:grpSpPr>
          <a:xfrm>
            <a:off x="3627120" y="2743201"/>
            <a:ext cx="1920240" cy="2097925"/>
            <a:chOff x="1918649" y="1109710"/>
            <a:chExt cx="4842965" cy="5291090"/>
          </a:xfrm>
        </p:grpSpPr>
        <p:sp>
          <p:nvSpPr>
            <p:cNvPr id="31" name="Down Arrow 30"/>
            <p:cNvSpPr/>
            <p:nvPr/>
          </p:nvSpPr>
          <p:spPr>
            <a:xfrm>
              <a:off x="3533380" y="1109710"/>
              <a:ext cx="1693755" cy="2032506"/>
            </a:xfrm>
            <a:prstGeom prst="downArrow">
              <a:avLst>
                <a:gd name="adj1" fmla="val 60746"/>
                <a:gd name="adj2" fmla="val 29361"/>
              </a:avLst>
            </a:prstGeom>
            <a:noFill/>
            <a:ln w="34925">
              <a:gradFill flip="none" rotWithShape="1">
                <a:gsLst>
                  <a:gs pos="68000">
                    <a:schemeClr val="bg1"/>
                  </a:gs>
                  <a:gs pos="100000">
                    <a:schemeClr val="bg1"/>
                  </a:gs>
                  <a:gs pos="99000">
                    <a:srgbClr val="C00000"/>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3448022" y="4368294"/>
              <a:ext cx="1693755" cy="2032506"/>
            </a:xfrm>
            <a:prstGeom prst="downArrow">
              <a:avLst>
                <a:gd name="adj1" fmla="val 60746"/>
                <a:gd name="adj2" fmla="val 29361"/>
              </a:avLst>
            </a:prstGeom>
            <a:gradFill>
              <a:gsLst>
                <a:gs pos="20000">
                  <a:srgbClr val="C00000"/>
                </a:gs>
                <a:gs pos="50000">
                  <a:srgbClr val="C00000">
                    <a:alpha val="60000"/>
                  </a:srgbClr>
                </a:gs>
                <a:gs pos="100000">
                  <a:schemeClr val="bg1">
                    <a:alpha val="0"/>
                  </a:schemeClr>
                </a:gs>
              </a:gsLst>
              <a:lin ang="16200000" scaled="1"/>
            </a:gradFill>
            <a:ln w="34925">
              <a:gradFill>
                <a:gsLst>
                  <a:gs pos="71000">
                    <a:schemeClr val="bg1">
                      <a:alpha val="67000"/>
                    </a:schemeClr>
                  </a:gs>
                  <a:gs pos="18000">
                    <a:srgbClr val="C00000">
                      <a:alpha val="78000"/>
                    </a:srgbClr>
                  </a:gs>
                  <a:gs pos="0">
                    <a:srgbClr val="C00000">
                      <a:alpha val="0"/>
                    </a:srgb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rgbClr val="C0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3600000">
              <a:off x="4873278" y="1929694"/>
              <a:ext cx="1693755" cy="2032506"/>
            </a:xfrm>
            <a:prstGeom prst="downArrow">
              <a:avLst>
                <a:gd name="adj1" fmla="val 60746"/>
                <a:gd name="adj2" fmla="val 29361"/>
              </a:avLst>
            </a:prstGeom>
            <a:noFill/>
            <a:ln w="34925">
              <a:gradFill flip="none" rotWithShape="1">
                <a:gsLst>
                  <a:gs pos="0">
                    <a:srgbClr val="C00000">
                      <a:alpha val="0"/>
                    </a:srgbClr>
                  </a:gs>
                  <a:gs pos="51000">
                    <a:srgbClr val="C00000">
                      <a:alpha val="37000"/>
                    </a:srgbClr>
                  </a:gs>
                  <a:gs pos="71000">
                    <a:srgbClr val="C00000">
                      <a:alpha val="70000"/>
                    </a:srgb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4400000">
              <a:off x="2105621" y="3553440"/>
              <a:ext cx="1693755" cy="2032506"/>
            </a:xfrm>
            <a:prstGeom prst="downArrow">
              <a:avLst>
                <a:gd name="adj1" fmla="val 60746"/>
                <a:gd name="adj2" fmla="val 29361"/>
              </a:avLst>
            </a:prstGeom>
            <a:gradFill>
              <a:gsLst>
                <a:gs pos="20000">
                  <a:srgbClr val="C00000"/>
                </a:gs>
                <a:gs pos="50000">
                  <a:srgbClr val="C00000"/>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rot lat="0" lon="0" rev="30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7200000">
              <a:off x="4898483" y="3554525"/>
              <a:ext cx="1693755" cy="2032506"/>
            </a:xfrm>
            <a:prstGeom prst="downArrow">
              <a:avLst>
                <a:gd name="adj1" fmla="val 60746"/>
                <a:gd name="adj2" fmla="val 29361"/>
              </a:avLst>
            </a:prstGeom>
            <a:gradFill flip="none" rotWithShape="1">
              <a:gsLst>
                <a:gs pos="8000">
                  <a:schemeClr val="bg1">
                    <a:alpha val="0"/>
                  </a:schemeClr>
                </a:gs>
                <a:gs pos="46000">
                  <a:srgbClr val="C00000">
                    <a:alpha val="18000"/>
                  </a:srgbClr>
                </a:gs>
                <a:gs pos="80000">
                  <a:srgbClr val="C00000">
                    <a:alpha val="90000"/>
                  </a:srgbClr>
                </a:gs>
              </a:gsLst>
              <a:lin ang="4800000" scaled="0"/>
              <a:tileRect/>
            </a:gradFill>
            <a:ln w="34925">
              <a:gradFill>
                <a:gsLst>
                  <a:gs pos="0">
                    <a:srgbClr val="C00000"/>
                  </a:gs>
                  <a:gs pos="40000">
                    <a:srgbClr val="C00000"/>
                  </a:gs>
                  <a:gs pos="100000">
                    <a:srgbClr val="C00000"/>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8000000">
              <a:off x="2088024" y="1928610"/>
              <a:ext cx="1693755" cy="2032506"/>
            </a:xfrm>
            <a:prstGeom prst="downArrow">
              <a:avLst>
                <a:gd name="adj1" fmla="val 60746"/>
                <a:gd name="adj2" fmla="val 29361"/>
              </a:avLst>
            </a:prstGeom>
            <a:solidFill>
              <a:srgbClr val="C00000"/>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5581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16"/>
          <p:cNvSpPr txBox="1">
            <a:spLocks/>
          </p:cNvSpPr>
          <p:nvPr/>
        </p:nvSpPr>
        <p:spPr>
          <a:xfrm>
            <a:off x="5181600" y="4648200"/>
            <a:ext cx="3840480" cy="731520"/>
          </a:xfrm>
          <a:prstGeom prst="rect">
            <a:avLst/>
          </a:prstGeom>
          <a:noFill/>
          <a:ln>
            <a:noFill/>
          </a:ln>
        </p:spPr>
        <p:txBody>
          <a:bodyPr anchor="t">
            <a:noAutofit/>
          </a:bodyPr>
          <a:lstStyle/>
          <a:p>
            <a:pPr algn="just"/>
            <a:r>
              <a:rPr lang="en-US" sz="1600" b="1" dirty="0"/>
              <a:t>To use a combination of media elements (graphics, text, audio, video), producing a more comprehensive end product.</a:t>
            </a:r>
            <a:endParaRPr lang="en-US" sz="1600" b="1" dirty="0">
              <a:cs typeface="Times New Roman" pitchFamily="18" charset="0"/>
            </a:endParaRPr>
          </a:p>
        </p:txBody>
      </p:sp>
      <p:sp>
        <p:nvSpPr>
          <p:cNvPr id="35" name="Rounded Rectangle 34"/>
          <p:cNvSpPr/>
          <p:nvPr/>
        </p:nvSpPr>
        <p:spPr>
          <a:xfrm>
            <a:off x="5279066" y="4191000"/>
            <a:ext cx="374904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rgbClr val="7A0000"/>
                </a:solidFill>
                <a:latin typeface="Aharoni" pitchFamily="2" charset="-79"/>
                <a:cs typeface="Aharoni" pitchFamily="2" charset="-79"/>
              </a:rPr>
              <a:t>Multi-Media Presentation</a:t>
            </a:r>
          </a:p>
        </p:txBody>
      </p:sp>
      <p:sp>
        <p:nvSpPr>
          <p:cNvPr id="52" name="Rounded Rectangle 51"/>
          <p:cNvSpPr/>
          <p:nvPr/>
        </p:nvSpPr>
        <p:spPr>
          <a:xfrm>
            <a:off x="5205350" y="1981200"/>
            <a:ext cx="365760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spc="-100" dirty="0">
                <a:solidFill>
                  <a:srgbClr val="7A0000"/>
                </a:solidFill>
                <a:latin typeface="Aharoni" pitchFamily="2" charset="-79"/>
                <a:cs typeface="Aharoni" pitchFamily="2" charset="-79"/>
              </a:rPr>
              <a:t>Leadership Development Plan</a:t>
            </a:r>
          </a:p>
        </p:txBody>
      </p:sp>
      <p:sp>
        <p:nvSpPr>
          <p:cNvPr id="53" name="Rounded Rectangle 52"/>
          <p:cNvSpPr/>
          <p:nvPr/>
        </p:nvSpPr>
        <p:spPr>
          <a:xfrm>
            <a:off x="2279270" y="5486400"/>
            <a:ext cx="365760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rgbClr val="7A0000"/>
                </a:solidFill>
                <a:latin typeface="Aharoni" pitchFamily="2" charset="-79"/>
                <a:cs typeface="Aharoni" pitchFamily="2" charset="-79"/>
              </a:rPr>
              <a:t>Prepare a Formal Document</a:t>
            </a:r>
          </a:p>
        </p:txBody>
      </p:sp>
      <p:sp>
        <p:nvSpPr>
          <p:cNvPr id="54" name="Rounded Rectangle 53"/>
          <p:cNvSpPr/>
          <p:nvPr/>
        </p:nvSpPr>
        <p:spPr>
          <a:xfrm>
            <a:off x="182342" y="4137245"/>
            <a:ext cx="365760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spc="100" dirty="0">
                <a:solidFill>
                  <a:srgbClr val="7A0000"/>
                </a:solidFill>
                <a:latin typeface="Aharoni" pitchFamily="2" charset="-79"/>
                <a:cs typeface="Aharoni" pitchFamily="2" charset="-79"/>
              </a:rPr>
              <a:t>Conduct a 360</a:t>
            </a:r>
            <a:r>
              <a:rPr lang="en-US" sz="2000" b="1" spc="100" baseline="30000" dirty="0">
                <a:solidFill>
                  <a:srgbClr val="7A0000"/>
                </a:solidFill>
                <a:latin typeface="Aharoni" pitchFamily="2" charset="-79"/>
                <a:cs typeface="Aharoni" pitchFamily="2" charset="-79"/>
              </a:rPr>
              <a:t>0</a:t>
            </a:r>
            <a:r>
              <a:rPr lang="en-US" sz="2000" b="1" cap="small" spc="100" dirty="0">
                <a:solidFill>
                  <a:srgbClr val="7A0000"/>
                </a:solidFill>
                <a:latin typeface="Aharoni" pitchFamily="2" charset="-79"/>
                <a:cs typeface="Aharoni" pitchFamily="2" charset="-79"/>
              </a:rPr>
              <a:t> Appraisal</a:t>
            </a:r>
            <a:endParaRPr lang="en-US" sz="2000" b="1" spc="100" baseline="30000" dirty="0">
              <a:solidFill>
                <a:srgbClr val="7A0000"/>
              </a:solidFill>
              <a:latin typeface="Aharoni" pitchFamily="2" charset="-79"/>
              <a:cs typeface="Aharoni" pitchFamily="2" charset="-79"/>
            </a:endParaRPr>
          </a:p>
        </p:txBody>
      </p:sp>
      <p:sp>
        <p:nvSpPr>
          <p:cNvPr id="55" name="Rounded Rectangle 54"/>
          <p:cNvSpPr/>
          <p:nvPr/>
        </p:nvSpPr>
        <p:spPr>
          <a:xfrm>
            <a:off x="152400" y="2366610"/>
            <a:ext cx="365760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rgbClr val="7A0000"/>
                </a:solidFill>
                <a:latin typeface="Aharoni" pitchFamily="2" charset="-79"/>
                <a:cs typeface="Aharoni" pitchFamily="2" charset="-79"/>
              </a:rPr>
              <a:t>Volunteer Project</a:t>
            </a:r>
          </a:p>
        </p:txBody>
      </p:sp>
      <p:sp>
        <p:nvSpPr>
          <p:cNvPr id="56" name="Rounded Rectangle 55"/>
          <p:cNvSpPr/>
          <p:nvPr/>
        </p:nvSpPr>
        <p:spPr>
          <a:xfrm>
            <a:off x="1470835" y="916397"/>
            <a:ext cx="3657600" cy="457200"/>
          </a:xfrm>
          <a:prstGeom prst="roundRect">
            <a:avLst/>
          </a:prstGeom>
          <a:solidFill>
            <a:srgbClr val="FF9393"/>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spc="-100" dirty="0">
                <a:solidFill>
                  <a:srgbClr val="7A0000"/>
                </a:solidFill>
                <a:latin typeface="Aharoni" pitchFamily="2" charset="-79"/>
                <a:cs typeface="Aharoni" pitchFamily="2" charset="-79"/>
              </a:rPr>
              <a:t>Individual Development Plan</a:t>
            </a:r>
          </a:p>
        </p:txBody>
      </p:sp>
      <p:sp>
        <p:nvSpPr>
          <p:cNvPr id="15" name="Title 14"/>
          <p:cNvSpPr>
            <a:spLocks noGrp="1"/>
          </p:cNvSpPr>
          <p:nvPr>
            <p:ph type="title"/>
          </p:nvPr>
        </p:nvSpPr>
        <p:spPr>
          <a:xfrm>
            <a:off x="0" y="0"/>
            <a:ext cx="9144000" cy="822960"/>
          </a:xfrm>
          <a:noFill/>
          <a:scene3d>
            <a:camera prst="orthographicFront"/>
            <a:lightRig rig="flat" dir="tl">
              <a:rot lat="0" lon="0" rev="6600000"/>
            </a:lightRig>
          </a:scene3d>
          <a:sp3d prstMaterial="matte">
            <a:bevelT w="152400" h="50800" prst="softRound"/>
          </a:sp3d>
        </p:spPr>
        <p:txBody>
          <a:bodyPr anchor="t">
            <a:noAutofit/>
            <a:sp3d extrusionH="25400" contourW="8890">
              <a:bevelT w="38100" h="31750" prst="angle"/>
              <a:contourClr>
                <a:srgbClr val="C00000"/>
              </a:contourClr>
            </a:sp3d>
          </a:bodyPr>
          <a:lstStyle/>
          <a:p>
            <a:pPr lvl="0">
              <a:defRPr/>
            </a:pPr>
            <a:r>
              <a:rPr lang="en-US" sz="4000" b="1" cap="small" dirty="0">
                <a:ln w="11430"/>
                <a:solidFill>
                  <a:srgbClr val="7A0000"/>
                </a:solidFill>
                <a:effectLst>
                  <a:outerShdw blurRad="50800" dist="39000" dir="5460000" algn="tl">
                    <a:srgbClr val="000000">
                      <a:alpha val="38000"/>
                    </a:srgbClr>
                  </a:outerShdw>
                </a:effectLst>
                <a:latin typeface="Aharoni" pitchFamily="2" charset="-79"/>
                <a:cs typeface="Aharoni" pitchFamily="2" charset="-79"/>
              </a:rPr>
              <a:t>Developmental Assignments</a:t>
            </a:r>
          </a:p>
        </p:txBody>
      </p:sp>
      <p:sp>
        <p:nvSpPr>
          <p:cNvPr id="33" name="Content Placeholder 16"/>
          <p:cNvSpPr txBox="1">
            <a:spLocks/>
          </p:cNvSpPr>
          <p:nvPr/>
        </p:nvSpPr>
        <p:spPr>
          <a:xfrm>
            <a:off x="5105400" y="2449033"/>
            <a:ext cx="3840480" cy="822960"/>
          </a:xfrm>
          <a:prstGeom prst="rect">
            <a:avLst/>
          </a:prstGeom>
          <a:noFill/>
          <a:ln>
            <a:noFill/>
          </a:ln>
        </p:spPr>
        <p:txBody>
          <a:bodyPr anchor="t">
            <a:noAutofit/>
          </a:bodyPr>
          <a:lstStyle/>
          <a:p>
            <a:pPr algn="just"/>
            <a:r>
              <a:rPr lang="en-US" sz="1600" b="1" dirty="0"/>
              <a:t>Ability to lead self and others; to continually increase confidence; set clear goals, timelines, and balance work-life. </a:t>
            </a:r>
            <a:endParaRPr lang="en-US" sz="1600" b="1" dirty="0">
              <a:cs typeface="Times New Roman" pitchFamily="18" charset="0"/>
            </a:endParaRPr>
          </a:p>
        </p:txBody>
      </p:sp>
      <p:sp>
        <p:nvSpPr>
          <p:cNvPr id="34" name="Content Placeholder 16"/>
          <p:cNvSpPr txBox="1">
            <a:spLocks/>
          </p:cNvSpPr>
          <p:nvPr/>
        </p:nvSpPr>
        <p:spPr>
          <a:xfrm>
            <a:off x="1371600" y="1386840"/>
            <a:ext cx="3931920" cy="822960"/>
          </a:xfrm>
          <a:prstGeom prst="rect">
            <a:avLst/>
          </a:prstGeom>
          <a:noFill/>
          <a:ln>
            <a:noFill/>
          </a:ln>
        </p:spPr>
        <p:txBody>
          <a:bodyPr anchor="t">
            <a:noAutofit/>
          </a:bodyPr>
          <a:lstStyle/>
          <a:p>
            <a:pPr algn="just"/>
            <a:r>
              <a:rPr lang="en-US" sz="1600" b="1" dirty="0"/>
              <a:t>Identify activities that enhance KSAO’s, </a:t>
            </a:r>
            <a:r>
              <a:rPr lang="en-US" sz="1600" b="1" spc="-20" dirty="0"/>
              <a:t>improve performance, sharpen </a:t>
            </a:r>
            <a:r>
              <a:rPr lang="en-US" sz="1600" b="1" dirty="0"/>
              <a:t>professional </a:t>
            </a:r>
            <a:r>
              <a:rPr lang="en-US" sz="1600" b="1" spc="-40" dirty="0"/>
              <a:t>competence; prepare for greater responsibility</a:t>
            </a:r>
          </a:p>
        </p:txBody>
      </p:sp>
      <p:sp>
        <p:nvSpPr>
          <p:cNvPr id="37" name="Content Placeholder 16"/>
          <p:cNvSpPr txBox="1">
            <a:spLocks/>
          </p:cNvSpPr>
          <p:nvPr/>
        </p:nvSpPr>
        <p:spPr>
          <a:xfrm>
            <a:off x="2255520" y="5958840"/>
            <a:ext cx="3840480" cy="822960"/>
          </a:xfrm>
          <a:prstGeom prst="rect">
            <a:avLst/>
          </a:prstGeom>
          <a:noFill/>
          <a:ln>
            <a:noFill/>
          </a:ln>
        </p:spPr>
        <p:txBody>
          <a:bodyPr anchor="t">
            <a:noAutofit/>
          </a:bodyPr>
          <a:lstStyle/>
          <a:p>
            <a:pPr algn="just"/>
            <a:r>
              <a:rPr lang="en-US" sz="1600" b="1" dirty="0"/>
              <a:t>To write a report that involves gathering and analyzing information, then presenting it appropriately to a target audience.</a:t>
            </a:r>
            <a:endParaRPr lang="en-US" sz="1600" b="1" dirty="0">
              <a:cs typeface="Times New Roman" pitchFamily="18" charset="0"/>
            </a:endParaRPr>
          </a:p>
        </p:txBody>
      </p:sp>
      <p:sp>
        <p:nvSpPr>
          <p:cNvPr id="38" name="Content Placeholder 16"/>
          <p:cNvSpPr txBox="1">
            <a:spLocks/>
          </p:cNvSpPr>
          <p:nvPr/>
        </p:nvSpPr>
        <p:spPr>
          <a:xfrm>
            <a:off x="76200" y="4602480"/>
            <a:ext cx="3840480" cy="822960"/>
          </a:xfrm>
          <a:prstGeom prst="rect">
            <a:avLst/>
          </a:prstGeom>
          <a:noFill/>
          <a:ln>
            <a:noFill/>
          </a:ln>
        </p:spPr>
        <p:txBody>
          <a:bodyPr anchor="t">
            <a:noAutofit/>
          </a:bodyPr>
          <a:lstStyle/>
          <a:p>
            <a:pPr algn="just"/>
            <a:r>
              <a:rPr lang="en-US" sz="1600" b="1" dirty="0"/>
              <a:t>Integrate input from different relationships to the employee. Bosses, peers, customers may be asked to contribute their feedback.</a:t>
            </a:r>
            <a:endParaRPr lang="en-US" sz="1600" b="1" spc="-10" dirty="0">
              <a:cs typeface="Times New Roman" pitchFamily="18" charset="0"/>
            </a:endParaRPr>
          </a:p>
        </p:txBody>
      </p:sp>
      <p:sp>
        <p:nvSpPr>
          <p:cNvPr id="30" name="Content Placeholder 16"/>
          <p:cNvSpPr txBox="1">
            <a:spLocks/>
          </p:cNvSpPr>
          <p:nvPr/>
        </p:nvSpPr>
        <p:spPr>
          <a:xfrm>
            <a:off x="45720" y="2834640"/>
            <a:ext cx="3840480" cy="822960"/>
          </a:xfrm>
          <a:prstGeom prst="rect">
            <a:avLst/>
          </a:prstGeom>
          <a:noFill/>
          <a:ln>
            <a:noFill/>
          </a:ln>
        </p:spPr>
        <p:txBody>
          <a:bodyPr anchor="t">
            <a:noAutofit/>
          </a:bodyPr>
          <a:lstStyle/>
          <a:p>
            <a:pPr algn="just"/>
            <a:r>
              <a:rPr lang="en-US" sz="1600" b="1" dirty="0"/>
              <a:t>Choose an act in recognition of a need, with social responsibility, without concern </a:t>
            </a:r>
            <a:r>
              <a:rPr lang="en-US" sz="1600" b="1" spc="-10" dirty="0"/>
              <a:t>for monetary gain, beyond basic obligations</a:t>
            </a:r>
          </a:p>
        </p:txBody>
      </p:sp>
      <p:grpSp>
        <p:nvGrpSpPr>
          <p:cNvPr id="29" name="Group 22"/>
          <p:cNvGrpSpPr>
            <a:grpSpLocks noChangeAspect="1"/>
          </p:cNvGrpSpPr>
          <p:nvPr/>
        </p:nvGrpSpPr>
        <p:grpSpPr>
          <a:xfrm>
            <a:off x="3627120" y="2743201"/>
            <a:ext cx="1920240" cy="2097925"/>
            <a:chOff x="1918649" y="1109710"/>
            <a:chExt cx="4842965" cy="5291090"/>
          </a:xfrm>
        </p:grpSpPr>
        <p:sp>
          <p:nvSpPr>
            <p:cNvPr id="31" name="Down Arrow 30"/>
            <p:cNvSpPr/>
            <p:nvPr/>
          </p:nvSpPr>
          <p:spPr>
            <a:xfrm>
              <a:off x="3533380" y="1109710"/>
              <a:ext cx="1693755" cy="2032506"/>
            </a:xfrm>
            <a:prstGeom prst="downArrow">
              <a:avLst>
                <a:gd name="adj1" fmla="val 60746"/>
                <a:gd name="adj2" fmla="val 29361"/>
              </a:avLst>
            </a:prstGeom>
            <a:noFill/>
            <a:ln w="34925">
              <a:gradFill flip="none" rotWithShape="1">
                <a:gsLst>
                  <a:gs pos="68000">
                    <a:schemeClr val="bg1"/>
                  </a:gs>
                  <a:gs pos="100000">
                    <a:schemeClr val="bg1"/>
                  </a:gs>
                  <a:gs pos="99000">
                    <a:srgbClr val="C00000"/>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3448022" y="4368294"/>
              <a:ext cx="1693755" cy="2032506"/>
            </a:xfrm>
            <a:prstGeom prst="downArrow">
              <a:avLst>
                <a:gd name="adj1" fmla="val 60746"/>
                <a:gd name="adj2" fmla="val 29361"/>
              </a:avLst>
            </a:prstGeom>
            <a:gradFill>
              <a:gsLst>
                <a:gs pos="20000">
                  <a:srgbClr val="C00000"/>
                </a:gs>
                <a:gs pos="50000">
                  <a:srgbClr val="C00000">
                    <a:alpha val="60000"/>
                  </a:srgbClr>
                </a:gs>
                <a:gs pos="100000">
                  <a:schemeClr val="bg1">
                    <a:alpha val="0"/>
                  </a:schemeClr>
                </a:gs>
              </a:gsLst>
              <a:lin ang="16200000" scaled="1"/>
            </a:gradFill>
            <a:ln w="34925">
              <a:gradFill>
                <a:gsLst>
                  <a:gs pos="71000">
                    <a:schemeClr val="bg1">
                      <a:alpha val="67000"/>
                    </a:schemeClr>
                  </a:gs>
                  <a:gs pos="18000">
                    <a:srgbClr val="C00000">
                      <a:alpha val="78000"/>
                    </a:srgbClr>
                  </a:gs>
                  <a:gs pos="0">
                    <a:srgbClr val="C00000">
                      <a:alpha val="0"/>
                    </a:srgb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rgbClr val="C00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3600000">
              <a:off x="4873278" y="1929694"/>
              <a:ext cx="1693755" cy="2032506"/>
            </a:xfrm>
            <a:prstGeom prst="downArrow">
              <a:avLst>
                <a:gd name="adj1" fmla="val 60746"/>
                <a:gd name="adj2" fmla="val 29361"/>
              </a:avLst>
            </a:prstGeom>
            <a:noFill/>
            <a:ln w="34925">
              <a:gradFill flip="none" rotWithShape="1">
                <a:gsLst>
                  <a:gs pos="0">
                    <a:srgbClr val="C00000">
                      <a:alpha val="0"/>
                    </a:srgbClr>
                  </a:gs>
                  <a:gs pos="51000">
                    <a:srgbClr val="C00000">
                      <a:alpha val="37000"/>
                    </a:srgbClr>
                  </a:gs>
                  <a:gs pos="71000">
                    <a:srgbClr val="C00000">
                      <a:alpha val="70000"/>
                    </a:srgb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4400000">
              <a:off x="2105621" y="3553440"/>
              <a:ext cx="1693755" cy="2032506"/>
            </a:xfrm>
            <a:prstGeom prst="downArrow">
              <a:avLst>
                <a:gd name="adj1" fmla="val 60746"/>
                <a:gd name="adj2" fmla="val 29361"/>
              </a:avLst>
            </a:prstGeom>
            <a:gradFill>
              <a:gsLst>
                <a:gs pos="20000">
                  <a:srgbClr val="C00000"/>
                </a:gs>
                <a:gs pos="50000">
                  <a:srgbClr val="C00000"/>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rot lat="0" lon="0" rev="30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7200000">
              <a:off x="4898483" y="3554525"/>
              <a:ext cx="1693755" cy="2032506"/>
            </a:xfrm>
            <a:prstGeom prst="downArrow">
              <a:avLst>
                <a:gd name="adj1" fmla="val 60746"/>
                <a:gd name="adj2" fmla="val 29361"/>
              </a:avLst>
            </a:prstGeom>
            <a:gradFill flip="none" rotWithShape="1">
              <a:gsLst>
                <a:gs pos="8000">
                  <a:schemeClr val="bg1">
                    <a:alpha val="0"/>
                  </a:schemeClr>
                </a:gs>
                <a:gs pos="46000">
                  <a:srgbClr val="C00000">
                    <a:alpha val="18000"/>
                  </a:srgbClr>
                </a:gs>
                <a:gs pos="80000">
                  <a:srgbClr val="C00000">
                    <a:alpha val="90000"/>
                  </a:srgbClr>
                </a:gs>
              </a:gsLst>
              <a:lin ang="4800000" scaled="0"/>
              <a:tileRect/>
            </a:gradFill>
            <a:ln w="34925">
              <a:gradFill>
                <a:gsLst>
                  <a:gs pos="0">
                    <a:srgbClr val="C00000"/>
                  </a:gs>
                  <a:gs pos="40000">
                    <a:srgbClr val="C00000"/>
                  </a:gs>
                  <a:gs pos="100000">
                    <a:srgbClr val="C00000"/>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8000000">
              <a:off x="2088024" y="1928610"/>
              <a:ext cx="1693755" cy="2032506"/>
            </a:xfrm>
            <a:prstGeom prst="downArrow">
              <a:avLst>
                <a:gd name="adj1" fmla="val 60746"/>
                <a:gd name="adj2" fmla="val 29361"/>
              </a:avLst>
            </a:prstGeom>
            <a:solidFill>
              <a:srgbClr val="C00000"/>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0263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mindyjonescpa.com/wp-content/uploads/2013/01/colored_puzzle_connection_800_9893-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2930347"/>
            <a:ext cx="4846320" cy="4232453"/>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48"/>
          <p:cNvSpPr>
            <a:spLocks noGrp="1"/>
          </p:cNvSpPr>
          <p:nvPr>
            <p:ph type="title"/>
          </p:nvPr>
        </p:nvSpPr>
        <p:spPr>
          <a:xfrm>
            <a:off x="457200" y="0"/>
            <a:ext cx="8229600" cy="13716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a:bevelT w="38100" h="31750" prst="angle"/>
              <a:extrusionClr>
                <a:schemeClr val="bg1">
                  <a:lumMod val="95000"/>
                </a:schemeClr>
              </a:extrusionClr>
              <a:contourClr>
                <a:srgbClr val="0070C0"/>
              </a:contourClr>
            </a:sp3d>
          </a:bodyPr>
          <a:lstStyle/>
          <a:p>
            <a:pPr>
              <a:lnSpc>
                <a:spcPct val="90000"/>
              </a:lnSpc>
            </a:pPr>
            <a:r>
              <a:rPr lang="en-US" b="1" cap="small" dirty="0" err="1">
                <a:ln w="11430"/>
                <a:solidFill>
                  <a:schemeClr val="tx1">
                    <a:lumMod val="75000"/>
                    <a:lumOff val="25000"/>
                  </a:schemeClr>
                </a:solidFill>
                <a:latin typeface="Rockwell Extra Bold" pitchFamily="18" charset="0"/>
                <a:cs typeface="Aharoni" pitchFamily="2" charset="-79"/>
              </a:rPr>
              <a:t>NExT</a:t>
            </a:r>
            <a:r>
              <a:rPr lang="en-US" b="1" cap="small" dirty="0">
                <a:ln w="11430"/>
                <a:solidFill>
                  <a:schemeClr val="tx1">
                    <a:lumMod val="75000"/>
                    <a:lumOff val="25000"/>
                  </a:schemeClr>
                </a:solidFill>
                <a:latin typeface="Rockwell Extra Bold" pitchFamily="18" charset="0"/>
                <a:cs typeface="Aharoni" pitchFamily="2" charset="-79"/>
              </a:rPr>
              <a:t> Workforce Competency Development</a:t>
            </a:r>
          </a:p>
        </p:txBody>
      </p:sp>
      <p:sp>
        <p:nvSpPr>
          <p:cNvPr id="2" name="Content Placeholder 1"/>
          <p:cNvSpPr>
            <a:spLocks noGrp="1"/>
          </p:cNvSpPr>
          <p:nvPr>
            <p:ph idx="1"/>
          </p:nvPr>
        </p:nvSpPr>
        <p:spPr>
          <a:xfrm>
            <a:off x="457200" y="6858000"/>
            <a:ext cx="8229600" cy="457200"/>
          </a:xfrm>
        </p:spPr>
        <p:txBody>
          <a:bodyPr>
            <a:noAutofit/>
          </a:bodyPr>
          <a:lstStyle/>
          <a:p>
            <a:pPr marL="0" indent="0" algn="ctr" defTabSz="182880">
              <a:buNone/>
            </a:pPr>
            <a:r>
              <a:rPr lang="en-US" sz="2400" b="1" cap="small" dirty="0"/>
              <a:t>Competency-Based HR Management System:</a:t>
            </a:r>
            <a:endParaRPr lang="en-US" sz="2400" cap="small" dirty="0"/>
          </a:p>
        </p:txBody>
      </p:sp>
      <p:sp>
        <p:nvSpPr>
          <p:cNvPr id="20" name="Content Placeholder 1"/>
          <p:cNvSpPr txBox="1">
            <a:spLocks/>
          </p:cNvSpPr>
          <p:nvPr/>
        </p:nvSpPr>
        <p:spPr>
          <a:xfrm>
            <a:off x="228600" y="7162800"/>
            <a:ext cx="822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defTabSz="182880">
              <a:buFont typeface="+mj-lt"/>
              <a:buAutoNum type="arabicPeriod"/>
            </a:pPr>
            <a:r>
              <a:rPr lang="en-US" sz="2000" dirty="0"/>
              <a:t>Framework for Building Competency-based HR Management System</a:t>
            </a:r>
          </a:p>
          <a:p>
            <a:pPr marL="514350" indent="-514350" defTabSz="182880">
              <a:buFont typeface="+mj-lt"/>
              <a:buAutoNum type="arabicPeriod"/>
            </a:pPr>
            <a:r>
              <a:rPr lang="en-US" sz="2000" dirty="0"/>
              <a:t>Method and Techniques in Developing Competency Model</a:t>
            </a:r>
          </a:p>
          <a:p>
            <a:pPr marL="514350" indent="-514350" defTabSz="182880">
              <a:buFont typeface="+mj-lt"/>
              <a:buAutoNum type="arabicPeriod"/>
            </a:pPr>
            <a:r>
              <a:rPr lang="en-US" sz="2000" dirty="0"/>
              <a:t>Competency-based Interview Method</a:t>
            </a:r>
          </a:p>
          <a:p>
            <a:pPr marL="514350" indent="-514350" defTabSz="182880">
              <a:buFont typeface="+mj-lt"/>
              <a:buAutoNum type="arabicPeriod"/>
            </a:pPr>
            <a:r>
              <a:rPr lang="en-US" sz="2000" dirty="0"/>
              <a:t>Competency-based Career Planning</a:t>
            </a:r>
          </a:p>
          <a:p>
            <a:pPr marL="514350" indent="-514350" defTabSz="182880">
              <a:buFont typeface="+mj-lt"/>
              <a:buAutoNum type="arabicPeriod"/>
            </a:pPr>
            <a:r>
              <a:rPr lang="en-US" sz="2000" dirty="0"/>
              <a:t>Competency-based Training &amp; Development</a:t>
            </a:r>
          </a:p>
          <a:p>
            <a:pPr marL="514350" indent="-514350" defTabSz="182880">
              <a:buFont typeface="+mj-lt"/>
              <a:buAutoNum type="arabicPeriod"/>
            </a:pPr>
            <a:r>
              <a:rPr lang="en-US" sz="2000" dirty="0"/>
              <a:t>Competency-based Performance Management</a:t>
            </a:r>
            <a:endParaRPr lang="en-US" sz="2000" b="1" spc="-10" dirty="0">
              <a:ea typeface="Calibri"/>
              <a:cs typeface="Aharoni" pitchFamily="2" charset="-79"/>
            </a:endParaRPr>
          </a:p>
        </p:txBody>
      </p:sp>
      <p:sp>
        <p:nvSpPr>
          <p:cNvPr id="21" name="Content Placeholder 1"/>
          <p:cNvSpPr txBox="1">
            <a:spLocks/>
          </p:cNvSpPr>
          <p:nvPr/>
        </p:nvSpPr>
        <p:spPr>
          <a:xfrm>
            <a:off x="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Framework for a Competency-Based </a:t>
            </a:r>
          </a:p>
          <a:p>
            <a:pPr marL="0" indent="0" algn="ctr" defTabSz="182880">
              <a:lnSpc>
                <a:spcPct val="90000"/>
              </a:lnSpc>
              <a:spcBef>
                <a:spcPts val="0"/>
              </a:spcBef>
              <a:buNone/>
            </a:pPr>
            <a:r>
              <a:rPr lang="en-US" sz="1800" b="1" dirty="0"/>
              <a:t>System</a:t>
            </a:r>
          </a:p>
        </p:txBody>
      </p:sp>
      <p:sp>
        <p:nvSpPr>
          <p:cNvPr id="22" name="Content Placeholder 1"/>
          <p:cNvSpPr txBox="1">
            <a:spLocks/>
          </p:cNvSpPr>
          <p:nvPr/>
        </p:nvSpPr>
        <p:spPr>
          <a:xfrm>
            <a:off x="22860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Method &amp; Technique </a:t>
            </a:r>
          </a:p>
          <a:p>
            <a:pPr marL="0" indent="0" algn="ctr" defTabSz="182880">
              <a:lnSpc>
                <a:spcPct val="90000"/>
              </a:lnSpc>
              <a:spcBef>
                <a:spcPts val="0"/>
              </a:spcBef>
              <a:buNone/>
            </a:pPr>
            <a:r>
              <a:rPr lang="en-US" sz="1800" b="1" dirty="0"/>
              <a:t>in Developing Competency Model</a:t>
            </a:r>
          </a:p>
        </p:txBody>
      </p:sp>
      <p:sp>
        <p:nvSpPr>
          <p:cNvPr id="23" name="Content Placeholder 1"/>
          <p:cNvSpPr txBox="1">
            <a:spLocks/>
          </p:cNvSpPr>
          <p:nvPr/>
        </p:nvSpPr>
        <p:spPr>
          <a:xfrm>
            <a:off x="236220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Interview Method</a:t>
            </a:r>
          </a:p>
        </p:txBody>
      </p:sp>
      <p:sp>
        <p:nvSpPr>
          <p:cNvPr id="24" name="Content Placeholder 1"/>
          <p:cNvSpPr txBox="1">
            <a:spLocks/>
          </p:cNvSpPr>
          <p:nvPr/>
        </p:nvSpPr>
        <p:spPr>
          <a:xfrm>
            <a:off x="467868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Career Planning</a:t>
            </a:r>
          </a:p>
        </p:txBody>
      </p:sp>
      <p:sp>
        <p:nvSpPr>
          <p:cNvPr id="25" name="Content Placeholder 1"/>
          <p:cNvSpPr txBox="1">
            <a:spLocks/>
          </p:cNvSpPr>
          <p:nvPr/>
        </p:nvSpPr>
        <p:spPr>
          <a:xfrm>
            <a:off x="635508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Training &amp; Development</a:t>
            </a:r>
          </a:p>
        </p:txBody>
      </p:sp>
      <p:sp>
        <p:nvSpPr>
          <p:cNvPr id="26" name="Content Placeholder 1"/>
          <p:cNvSpPr txBox="1">
            <a:spLocks/>
          </p:cNvSpPr>
          <p:nvPr/>
        </p:nvSpPr>
        <p:spPr>
          <a:xfrm>
            <a:off x="704088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Performance Management</a:t>
            </a:r>
            <a:endParaRPr lang="en-US" sz="1800" b="1" spc="-10" dirty="0">
              <a:ea typeface="Calibri"/>
              <a:cs typeface="Aharoni" pitchFamily="2" charset="-79"/>
            </a:endParaRPr>
          </a:p>
        </p:txBody>
      </p:sp>
      <p:sp>
        <p:nvSpPr>
          <p:cNvPr id="27" name="Title 1"/>
          <p:cNvSpPr txBox="1">
            <a:spLocks/>
          </p:cNvSpPr>
          <p:nvPr/>
        </p:nvSpPr>
        <p:spPr>
          <a:xfrm>
            <a:off x="6096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FFFF00">
                    <a:alpha val="75000"/>
                  </a:srgbClr>
                </a:solidFill>
                <a:latin typeface="Rockwell Extra Bold" pitchFamily="18" charset="0"/>
              </a:rPr>
              <a:t>1</a:t>
            </a:r>
          </a:p>
        </p:txBody>
      </p:sp>
      <p:sp>
        <p:nvSpPr>
          <p:cNvPr id="28" name="Title 1"/>
          <p:cNvSpPr txBox="1">
            <a:spLocks/>
          </p:cNvSpPr>
          <p:nvPr/>
        </p:nvSpPr>
        <p:spPr>
          <a:xfrm>
            <a:off x="103632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chemeClr val="accent6">
                  <a:lumMod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chemeClr val="accent6">
                    <a:lumMod val="75000"/>
                    <a:alpha val="75000"/>
                  </a:schemeClr>
                </a:solidFill>
                <a:latin typeface="Rockwell Extra Bold" pitchFamily="18" charset="0"/>
              </a:rPr>
              <a:t>2</a:t>
            </a:r>
          </a:p>
        </p:txBody>
      </p:sp>
      <p:sp>
        <p:nvSpPr>
          <p:cNvPr id="29" name="Title 1"/>
          <p:cNvSpPr txBox="1">
            <a:spLocks/>
          </p:cNvSpPr>
          <p:nvPr/>
        </p:nvSpPr>
        <p:spPr>
          <a:xfrm>
            <a:off x="2971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B0F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B0F0">
                    <a:alpha val="75000"/>
                  </a:srgbClr>
                </a:solidFill>
                <a:latin typeface="Rockwell Extra Bold" pitchFamily="18" charset="0"/>
              </a:rPr>
              <a:t>3</a:t>
            </a:r>
          </a:p>
        </p:txBody>
      </p:sp>
      <p:sp>
        <p:nvSpPr>
          <p:cNvPr id="30" name="Title 1"/>
          <p:cNvSpPr txBox="1">
            <a:spLocks/>
          </p:cNvSpPr>
          <p:nvPr/>
        </p:nvSpPr>
        <p:spPr>
          <a:xfrm>
            <a:off x="5257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C00000">
                    <a:alpha val="75000"/>
                  </a:srgbClr>
                </a:solidFill>
                <a:latin typeface="Rockwell Extra Bold" pitchFamily="18" charset="0"/>
              </a:rPr>
              <a:t>4</a:t>
            </a:r>
          </a:p>
        </p:txBody>
      </p:sp>
      <p:sp>
        <p:nvSpPr>
          <p:cNvPr id="31" name="Title 1"/>
          <p:cNvSpPr txBox="1">
            <a:spLocks/>
          </p:cNvSpPr>
          <p:nvPr/>
        </p:nvSpPr>
        <p:spPr>
          <a:xfrm>
            <a:off x="716280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7030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7030A0">
                    <a:alpha val="75000"/>
                  </a:srgbClr>
                </a:solidFill>
                <a:latin typeface="Rockwell Extra Bold" pitchFamily="18" charset="0"/>
              </a:rPr>
              <a:t>5</a:t>
            </a:r>
          </a:p>
        </p:txBody>
      </p:sp>
      <p:sp>
        <p:nvSpPr>
          <p:cNvPr id="32" name="Title 1"/>
          <p:cNvSpPr txBox="1">
            <a:spLocks/>
          </p:cNvSpPr>
          <p:nvPr/>
        </p:nvSpPr>
        <p:spPr>
          <a:xfrm>
            <a:off x="75438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6600">
                    <a:alpha val="75000"/>
                  </a:srgbClr>
                </a:solidFill>
                <a:latin typeface="Rockwell Extra Bold" pitchFamily="18" charset="0"/>
              </a:rPr>
              <a:t>6</a:t>
            </a:r>
          </a:p>
        </p:txBody>
      </p:sp>
    </p:spTree>
    <p:extLst>
      <p:ext uri="{BB962C8B-B14F-4D97-AF65-F5344CB8AC3E}">
        <p14:creationId xmlns:p14="http://schemas.microsoft.com/office/powerpoint/2010/main" val="2225328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hlinkClick r:id="" action="ppaction://noaction"/>
          </p:cNvPr>
          <p:cNvSpPr txBox="1">
            <a:spLocks/>
          </p:cNvSpPr>
          <p:nvPr/>
        </p:nvSpPr>
        <p:spPr>
          <a:xfrm>
            <a:off x="4724400" y="359734"/>
            <a:ext cx="4297680" cy="4206240"/>
          </a:xfrm>
          <a:prstGeom prst="rect">
            <a:avLst/>
          </a:prstGeom>
          <a:solidFill>
            <a:schemeClr val="bg1"/>
          </a:solidFill>
          <a:ln w="25400">
            <a:solidFill>
              <a:srgbClr val="C00000"/>
            </a:solidFill>
          </a:ln>
          <a:scene3d>
            <a:camera prst="orthographicFront"/>
            <a:lightRig rig="threePt" dir="t"/>
          </a:scene3d>
          <a:sp3d>
            <a:bevelT w="50800" h="50800" prst="angle"/>
          </a:sp3d>
        </p:spPr>
        <p:txBody>
          <a:bodyPr vert="horz" lIns="91440" tIns="45720" rIns="91440" bIns="45720" rtlCol="0" anchor="t">
            <a:noAutofit/>
          </a:bodyPr>
          <a:lstStyle/>
          <a:p>
            <a:pPr marL="182880" indent="-182880" algn="just">
              <a:buClr>
                <a:srgbClr val="C00000"/>
              </a:buClr>
              <a:buSzPct val="140000"/>
              <a:buFont typeface="Wingdings" pitchFamily="2" charset="2"/>
              <a:buChar char="§"/>
            </a:pPr>
            <a:r>
              <a:rPr lang="en-US" sz="1200" dirty="0"/>
              <a:t>Builds consensus through give and take.</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Builds trust through reliability and authenticity.</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Demonstrates understanding, tact, and concern for others.</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Considers and appropriately responds to the needs, feelings, and capabilities of different people in different situations.</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Seeks to understand the culture, beliefs, values, biases, preferences, feelings, and other drivers of behavior—both conscious and unconscious—in oneself and others.</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Demonstrates discretion and tact when correcting or questioning another’s idea or action.</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Seeks feedback from others to avoid blind spots that can cause misunderstandings.</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buFont typeface="Wingdings" pitchFamily="2" charset="2"/>
              <a:buChar char="§"/>
            </a:pPr>
            <a:r>
              <a:rPr lang="en-US" sz="1200" dirty="0"/>
              <a:t>Demonstrates respect for the values and ideas of others, even while not agreeing with them.</a:t>
            </a:r>
          </a:p>
        </p:txBody>
      </p:sp>
      <p:sp>
        <p:nvSpPr>
          <p:cNvPr id="41" name="Content Placeholder 2"/>
          <p:cNvSpPr txBox="1">
            <a:spLocks/>
          </p:cNvSpPr>
          <p:nvPr/>
        </p:nvSpPr>
        <p:spPr>
          <a:xfrm>
            <a:off x="4724400" y="76200"/>
            <a:ext cx="4297680" cy="274320"/>
          </a:xfrm>
          <a:prstGeom prst="rect">
            <a:avLst/>
          </a:prstGeom>
          <a:solidFill>
            <a:srgbClr val="C00000"/>
          </a:solidFill>
          <a:ln w="25400">
            <a:solidFill>
              <a:srgbClr val="C00000"/>
            </a:solidFill>
          </a:ln>
          <a:scene3d>
            <a:camera prst="orthographicFront"/>
            <a:lightRig rig="threePt" dir="t"/>
          </a:scene3d>
          <a:sp3d prstMaterial="metal">
            <a:bevelT w="152400" h="38100" prst="softRound"/>
          </a:sp3d>
        </p:spPr>
        <p:txBody>
          <a:bodyPr vert="horz" lIns="91440" tIns="45720" rIns="91440" bIns="45720" rtlCol="0" anchor="ctr">
            <a:noAutofit/>
          </a:bodyPr>
          <a:lstStyle/>
          <a:p>
            <a:pPr marL="342900" lvl="0" indent="-342900" algn="ctr"/>
            <a:r>
              <a:rPr lang="en-US" cap="small" dirty="0">
                <a:solidFill>
                  <a:schemeClr val="bg1"/>
                </a:solidFill>
                <a:latin typeface="Aharoni" pitchFamily="2" charset="-79"/>
                <a:cs typeface="Aharoni" pitchFamily="2" charset="-79"/>
              </a:rPr>
              <a:t>Behavior Indicators</a:t>
            </a:r>
          </a:p>
        </p:txBody>
      </p:sp>
      <p:sp>
        <p:nvSpPr>
          <p:cNvPr id="28" name="Title 1"/>
          <p:cNvSpPr txBox="1">
            <a:spLocks/>
          </p:cNvSpPr>
          <p:nvPr/>
        </p:nvSpPr>
        <p:spPr>
          <a:xfrm>
            <a:off x="0" y="15240"/>
            <a:ext cx="4572000" cy="822960"/>
          </a:xfrm>
          <a:prstGeom prst="rect">
            <a:avLst/>
          </a:prstGeom>
          <a:solidFill>
            <a:schemeClr val="bg1"/>
          </a:solidFill>
          <a:ln w="25400">
            <a:solidFill>
              <a:schemeClr val="bg1">
                <a:lumMod val="95000"/>
              </a:schemeClr>
            </a:solidFill>
          </a:ln>
          <a:scene3d>
            <a:camera prst="orthographicFront"/>
            <a:lightRig rig="twoPt" dir="tl">
              <a:rot lat="0" lon="0" rev="8400000"/>
            </a:lightRig>
          </a:scene3d>
          <a:sp3d>
            <a:bevelT w="38100" h="38100" prst="angle"/>
          </a:sp3d>
        </p:spPr>
        <p:txBody>
          <a:bodyPr vert="horz" lIns="91440" tIns="45720" rIns="91440" bIns="45720" rtlCol="0" anchor="b">
            <a:noAutofit/>
            <a:sp3d extrusionH="25400" contourW="6350" prstMaterial="metal">
              <a:bevelT w="25400" h="25400" prst="softRound"/>
              <a:extrusionClr>
                <a:srgbClr val="C00000"/>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000" cap="small" spc="100" dirty="0">
                <a:ln w="11430"/>
                <a:solidFill>
                  <a:srgbClr val="C00000"/>
                </a:solidFill>
                <a:latin typeface="Aharoni" pitchFamily="2" charset="-79"/>
                <a:cs typeface="Aharoni" pitchFamily="2" charset="-79"/>
              </a:rPr>
              <a:t>Competency</a:t>
            </a:r>
          </a:p>
        </p:txBody>
      </p:sp>
      <p:sp>
        <p:nvSpPr>
          <p:cNvPr id="22" name="Rounded Rectangle 21"/>
          <p:cNvSpPr>
            <a:spLocks/>
          </p:cNvSpPr>
          <p:nvPr/>
        </p:nvSpPr>
        <p:spPr>
          <a:xfrm>
            <a:off x="97466" y="2164080"/>
            <a:ext cx="4480560" cy="4023360"/>
          </a:xfrm>
          <a:prstGeom prst="roundRect">
            <a:avLst>
              <a:gd name="adj" fmla="val 0"/>
            </a:avLst>
          </a:prstGeom>
          <a:solidFill>
            <a:schemeClr val="bg1"/>
          </a:solidFill>
          <a:ln w="25400">
            <a:solidFill>
              <a:srgbClr val="C00000"/>
            </a:solidFill>
          </a:ln>
          <a:scene3d>
            <a:camera prst="orthographicFront"/>
            <a:lightRig rig="threePt" dir="t"/>
          </a:scene3d>
          <a:sp3d>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2880" defTabSz="182880">
              <a:buClr>
                <a:srgbClr val="C00000"/>
              </a:buClr>
              <a:buFont typeface="Rockwell Extra Bold" pitchFamily="18" charset="0"/>
              <a:buChar char="1"/>
              <a:defRPr/>
            </a:pPr>
            <a:r>
              <a:rPr lang="en-US" sz="1400" b="1" dirty="0">
                <a:solidFill>
                  <a:schemeClr val="tx1"/>
                </a:solidFill>
              </a:rPr>
              <a:t>Organization/Staff</a:t>
            </a:r>
            <a:endParaRPr lang="en-US" sz="1400" dirty="0">
              <a:solidFill>
                <a:schemeClr val="tx1"/>
              </a:solidFill>
            </a:endParaRPr>
          </a:p>
          <a:p>
            <a:pPr lvl="0" indent="-182880" defTabSz="182880">
              <a:buClr>
                <a:srgbClr val="C00000"/>
              </a:buClr>
              <a:defRPr/>
            </a:pPr>
            <a:r>
              <a:rPr lang="en-US" sz="1400" dirty="0">
                <a:solidFill>
                  <a:schemeClr val="tx1"/>
                </a:solidFill>
              </a:rPr>
              <a:t>Keeps commitments.</a:t>
            </a:r>
            <a:endParaRPr lang="en-US" sz="1400" b="1" dirty="0">
              <a:solidFill>
                <a:schemeClr val="tx1"/>
              </a:solidFill>
            </a:endParaRPr>
          </a:p>
          <a:p>
            <a:pPr lvl="0" indent="-182880" defTabSz="182880">
              <a:buClr>
                <a:srgbClr val="C00000"/>
              </a:buClr>
              <a:buFont typeface="Rockwell Extra Bold" pitchFamily="18" charset="0"/>
              <a:buChar char="2"/>
              <a:defRPr/>
            </a:pPr>
            <a:endParaRPr lang="en-US" sz="1400" dirty="0">
              <a:solidFill>
                <a:schemeClr val="tx1"/>
              </a:solidFill>
            </a:endParaRPr>
          </a:p>
          <a:p>
            <a:pPr indent="-182880" defTabSz="182880">
              <a:buClr>
                <a:srgbClr val="C00000"/>
              </a:buClr>
              <a:buFont typeface="Rockwell Extra Bold" pitchFamily="18" charset="0"/>
              <a:buChar char="2"/>
              <a:defRPr/>
            </a:pPr>
            <a:r>
              <a:rPr lang="en-US" sz="1400" b="1" dirty="0">
                <a:solidFill>
                  <a:schemeClr val="tx1"/>
                </a:solidFill>
              </a:rPr>
              <a:t>Transactional</a:t>
            </a:r>
            <a:endParaRPr lang="en-US" sz="1400" dirty="0">
              <a:solidFill>
                <a:schemeClr val="tx1"/>
              </a:solidFill>
            </a:endParaRPr>
          </a:p>
          <a:p>
            <a:pPr lvl="0" indent="-182880" defTabSz="182880">
              <a:buClr>
                <a:srgbClr val="C00000"/>
              </a:buClr>
              <a:defRPr/>
            </a:pPr>
            <a:r>
              <a:rPr lang="en-US" sz="1400" dirty="0">
                <a:solidFill>
                  <a:schemeClr val="tx1"/>
                </a:solidFill>
              </a:rPr>
              <a:t>Shares information readily.</a:t>
            </a:r>
            <a:endParaRPr lang="en-US" sz="1400" b="1" dirty="0">
              <a:solidFill>
                <a:schemeClr val="tx1"/>
              </a:solidFill>
            </a:endParaRPr>
          </a:p>
          <a:p>
            <a:pPr lvl="0" indent="-182880" defTabSz="182880">
              <a:buClr>
                <a:srgbClr val="C00000"/>
              </a:buClr>
              <a:buFont typeface="Rockwell Extra Bold" pitchFamily="18" charset="0"/>
              <a:buChar char="3"/>
              <a:defRPr/>
            </a:pPr>
            <a:endParaRPr lang="en-US" sz="1400" dirty="0">
              <a:solidFill>
                <a:schemeClr val="tx1"/>
              </a:solidFill>
            </a:endParaRPr>
          </a:p>
          <a:p>
            <a:pPr indent="-182880" defTabSz="182880">
              <a:buClr>
                <a:srgbClr val="C00000"/>
              </a:buClr>
              <a:buFont typeface="Rockwell Extra Bold" pitchFamily="18" charset="0"/>
              <a:buChar char="3"/>
              <a:defRPr/>
            </a:pPr>
            <a:r>
              <a:rPr lang="en-US" sz="1400" b="1" dirty="0">
                <a:solidFill>
                  <a:schemeClr val="tx1"/>
                </a:solidFill>
              </a:rPr>
              <a:t>Relational</a:t>
            </a:r>
            <a:endParaRPr lang="en-US" sz="1400" dirty="0">
              <a:solidFill>
                <a:schemeClr val="tx1"/>
              </a:solidFill>
            </a:endParaRPr>
          </a:p>
          <a:p>
            <a:pPr lvl="0" indent="-182880" defTabSz="182880">
              <a:buClr>
                <a:srgbClr val="C00000"/>
              </a:buClr>
              <a:defRPr/>
            </a:pPr>
            <a:r>
              <a:rPr lang="en-US" sz="1400" dirty="0">
                <a:solidFill>
                  <a:schemeClr val="tx1"/>
                </a:solidFill>
              </a:rPr>
              <a:t>Is open and approachable, but decisive without being arrogant or abrupt when dealing with sensitive and complex issues.</a:t>
            </a:r>
          </a:p>
          <a:p>
            <a:pPr lvl="0" indent="-182880" defTabSz="182880">
              <a:buClr>
                <a:srgbClr val="C00000"/>
              </a:buClr>
              <a:buFont typeface="Rockwell Extra Bold" pitchFamily="18" charset="0"/>
              <a:buChar char="4"/>
              <a:defRPr/>
            </a:pPr>
            <a:endParaRPr lang="en-US" sz="1400" dirty="0">
              <a:solidFill>
                <a:schemeClr val="tx1"/>
              </a:solidFill>
            </a:endParaRPr>
          </a:p>
          <a:p>
            <a:pPr indent="-182880" defTabSz="182880">
              <a:buClr>
                <a:srgbClr val="C00000"/>
              </a:buClr>
              <a:buFont typeface="Rockwell Extra Bold" pitchFamily="18" charset="0"/>
              <a:buChar char="4"/>
              <a:defRPr/>
            </a:pPr>
            <a:r>
              <a:rPr lang="en-US" sz="1400" b="1" dirty="0">
                <a:solidFill>
                  <a:schemeClr val="tx1"/>
                </a:solidFill>
              </a:rPr>
              <a:t>Transformational</a:t>
            </a:r>
            <a:endParaRPr lang="en-US" sz="1400" dirty="0">
              <a:solidFill>
                <a:schemeClr val="tx1"/>
              </a:solidFill>
            </a:endParaRPr>
          </a:p>
          <a:p>
            <a:pPr lvl="0" indent="-182880" defTabSz="182880">
              <a:buClr>
                <a:srgbClr val="C00000"/>
              </a:buClr>
              <a:defRPr/>
            </a:pPr>
            <a:r>
              <a:rPr lang="en-US" sz="1400" dirty="0">
                <a:solidFill>
                  <a:schemeClr val="tx1"/>
                </a:solidFill>
              </a:rPr>
              <a:t>Works effectively with many different people in a variety of settings, (legislatures, professional associations) and gains their support.</a:t>
            </a:r>
          </a:p>
        </p:txBody>
      </p:sp>
      <p:sp>
        <p:nvSpPr>
          <p:cNvPr id="17" name="Rectangle 9"/>
          <p:cNvSpPr txBox="1">
            <a:spLocks/>
          </p:cNvSpPr>
          <p:nvPr/>
        </p:nvSpPr>
        <p:spPr>
          <a:xfrm>
            <a:off x="0" y="838200"/>
            <a:ext cx="4572000" cy="914400"/>
          </a:xfrm>
          <a:prstGeom prst="rect">
            <a:avLst/>
          </a:prstGeom>
        </p:spPr>
        <p:txBody>
          <a:bodyPr vert="horz" lIns="91440" tIns="45720" rIns="91440" bIns="45720" rtlCol="0" anchor="t">
            <a:noAutofit/>
          </a:bodyPr>
          <a:lstStyle/>
          <a:p>
            <a:pPr marL="182880" algn="just"/>
            <a:r>
              <a:rPr lang="en-US" sz="1400" b="1" i="1" dirty="0">
                <a:latin typeface="Times New Roman" pitchFamily="18" charset="0"/>
                <a:cs typeface="Times New Roman" pitchFamily="18" charset="0"/>
              </a:rPr>
              <a:t>Considers and responds appropriately to the needs, feelings, and capabilities of different people in different situations; is tactful, compassionate and sensitive, and treats others with respect. </a:t>
            </a:r>
          </a:p>
        </p:txBody>
      </p:sp>
      <p:sp>
        <p:nvSpPr>
          <p:cNvPr id="27" name="Content Placeholder 2"/>
          <p:cNvSpPr txBox="1">
            <a:spLocks/>
          </p:cNvSpPr>
          <p:nvPr/>
        </p:nvSpPr>
        <p:spPr>
          <a:xfrm>
            <a:off x="97466" y="1872755"/>
            <a:ext cx="4480560" cy="274320"/>
          </a:xfrm>
          <a:prstGeom prst="rect">
            <a:avLst/>
          </a:prstGeom>
          <a:solidFill>
            <a:srgbClr val="C00000"/>
          </a:solidFill>
          <a:ln w="25400">
            <a:solidFill>
              <a:srgbClr val="C00000"/>
            </a:solidFill>
          </a:ln>
          <a:scene3d>
            <a:camera prst="orthographicFront"/>
            <a:lightRig rig="threePt" dir="t"/>
          </a:scene3d>
          <a:sp3d>
            <a:bevelT w="152400" h="50800" prst="softRound"/>
          </a:sp3d>
        </p:spPr>
        <p:txBody>
          <a:bodyPr vert="horz" lIns="91440" tIns="45720" rIns="91440" bIns="45720" rtlCol="0" anchor="ctr">
            <a:noAutofit/>
          </a:bodyPr>
          <a:lstStyle/>
          <a:p>
            <a:pPr marL="342900" lvl="0" indent="-342900" algn="ctr"/>
            <a:r>
              <a:rPr lang="en-US" sz="2000" cap="small" dirty="0">
                <a:solidFill>
                  <a:schemeClr val="bg1"/>
                </a:solidFill>
                <a:latin typeface="Aharoni" pitchFamily="2" charset="-79"/>
                <a:cs typeface="Aharoni" pitchFamily="2" charset="-79"/>
              </a:rPr>
              <a:t>Leadership Levels</a:t>
            </a:r>
          </a:p>
        </p:txBody>
      </p:sp>
      <p:sp>
        <p:nvSpPr>
          <p:cNvPr id="37" name="Up Arrow 36">
            <a:hlinkClick r:id="rId3"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8" name="Up Arrow 37">
            <a:hlinkClick r:id="rId3"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9" name="Down Arrow 38">
            <a:hlinkClick r:id="" action="ppaction://noaction"/>
          </p:cNvPr>
          <p:cNvSpPr/>
          <p:nvPr/>
        </p:nvSpPr>
        <p:spPr>
          <a:xfrm>
            <a:off x="2828039" y="6400800"/>
            <a:ext cx="1051560" cy="365760"/>
          </a:xfrm>
          <a:prstGeom prst="downArrow">
            <a:avLst>
              <a:gd name="adj1" fmla="val 74655"/>
              <a:gd name="adj2" fmla="val 50000"/>
            </a:avLst>
          </a:prstGeom>
          <a:solidFill>
            <a:schemeClr val="bg1">
              <a:lumMod val="50000"/>
            </a:schemeClr>
          </a:solidFill>
          <a:ln>
            <a:noFill/>
          </a:ln>
          <a:scene3d>
            <a:camera prst="orthographicFront"/>
            <a:lightRig rig="fla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20" name="Rounded Rectangle 19"/>
          <p:cNvSpPr>
            <a:spLocks/>
          </p:cNvSpPr>
          <p:nvPr/>
        </p:nvSpPr>
        <p:spPr>
          <a:xfrm>
            <a:off x="4725819" y="4998182"/>
            <a:ext cx="4297680" cy="1188720"/>
          </a:xfrm>
          <a:prstGeom prst="roundRect">
            <a:avLst>
              <a:gd name="adj" fmla="val 0"/>
            </a:avLst>
          </a:prstGeom>
          <a:solidFill>
            <a:schemeClr val="bg1"/>
          </a:solidFill>
          <a:ln w="25400">
            <a:solidFill>
              <a:srgbClr val="C00000"/>
            </a:solidFill>
          </a:ln>
          <a:scene3d>
            <a:camera prst="orthographicFront"/>
            <a:lightRig rig="threePt" dir="t"/>
          </a:scene3d>
          <a:sp3d>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None/>
            </a:pPr>
            <a:r>
              <a:rPr lang="en-US" sz="1200" b="1" dirty="0">
                <a:solidFill>
                  <a:schemeClr val="tx1"/>
                </a:solidFill>
              </a:rPr>
              <a:t>Personal Leadership</a:t>
            </a:r>
            <a:endParaRPr lang="en-US" sz="1200" dirty="0">
              <a:solidFill>
                <a:schemeClr val="tx1"/>
              </a:solidFill>
            </a:endParaRPr>
          </a:p>
          <a:p>
            <a:pPr algn="just">
              <a:buNone/>
            </a:pPr>
            <a:r>
              <a:rPr lang="en-US" sz="1200" dirty="0">
                <a:solidFill>
                  <a:schemeClr val="tx1"/>
                </a:solidFill>
              </a:rPr>
              <a:t>Has a sense of presence and self-assurance; recognizes how his/her emotions and moods affect the organization and adapts accordingly; sets a personal example of what he/she expects from others; readily shares credit and gives opportunities for visibility of others.	</a:t>
            </a:r>
          </a:p>
        </p:txBody>
      </p:sp>
      <p:sp>
        <p:nvSpPr>
          <p:cNvPr id="21" name="Content Placeholder 2"/>
          <p:cNvSpPr txBox="1">
            <a:spLocks/>
          </p:cNvSpPr>
          <p:nvPr/>
        </p:nvSpPr>
        <p:spPr>
          <a:xfrm>
            <a:off x="4722631" y="4713767"/>
            <a:ext cx="4297680" cy="274320"/>
          </a:xfrm>
          <a:prstGeom prst="rect">
            <a:avLst/>
          </a:prstGeom>
          <a:solidFill>
            <a:srgbClr val="C00000"/>
          </a:solidFill>
          <a:ln w="25400">
            <a:solidFill>
              <a:srgbClr val="C00000"/>
            </a:solidFill>
          </a:ln>
          <a:scene3d>
            <a:camera prst="orthographicFront"/>
            <a:lightRig rig="threePt" dir="t"/>
          </a:scene3d>
          <a:sp3d>
            <a:bevelT w="152400" h="50800" prst="softRound"/>
          </a:sp3d>
        </p:spPr>
        <p:txBody>
          <a:bodyPr vert="horz" lIns="91440" tIns="45720" rIns="91440" bIns="45720" rtlCol="0" anchor="ctr">
            <a:noAutofit/>
          </a:bodyPr>
          <a:lstStyle/>
          <a:p>
            <a:pPr marL="342900" lvl="0" indent="-342900" algn="ctr"/>
            <a:r>
              <a:rPr lang="en-US" b="1" cap="small" dirty="0">
                <a:solidFill>
                  <a:schemeClr val="bg1"/>
                </a:solidFill>
                <a:latin typeface="Aharoni" pitchFamily="2" charset="-79"/>
                <a:cs typeface="Aharoni" pitchFamily="2" charset="-79"/>
              </a:rPr>
              <a:t>Leadership Essential</a:t>
            </a:r>
            <a:endParaRPr lang="en-US" cap="small" dirty="0">
              <a:solidFill>
                <a:schemeClr val="bg1"/>
              </a:solidFill>
              <a:latin typeface="Aharoni" pitchFamily="2" charset="-79"/>
              <a:cs typeface="Aharoni" pitchFamily="2" charset="-79"/>
            </a:endParaRPr>
          </a:p>
        </p:txBody>
      </p:sp>
      <p:sp>
        <p:nvSpPr>
          <p:cNvPr id="34" name="Down Arrow 33">
            <a:hlinkClick r:id="" action="ppaction://noaction"/>
          </p:cNvPr>
          <p:cNvSpPr/>
          <p:nvPr/>
        </p:nvSpPr>
        <p:spPr>
          <a:xfrm>
            <a:off x="3885233" y="6400800"/>
            <a:ext cx="1051560" cy="365760"/>
          </a:xfrm>
          <a:prstGeom prst="downArrow">
            <a:avLst>
              <a:gd name="adj1" fmla="val 74655"/>
              <a:gd name="adj2" fmla="val 50000"/>
            </a:avLst>
          </a:prstGeom>
          <a:solidFill>
            <a:schemeClr val="bg1">
              <a:lumMod val="85000"/>
            </a:schemeClr>
          </a:solidFill>
          <a:ln>
            <a:noFill/>
          </a:ln>
          <a:scene3d>
            <a:camera prst="orthographicFront"/>
            <a:lightRig rig="threeP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35" name="Down Arrow 34">
            <a:hlinkClick r:id="rId4" action="ppaction://hlinksldjump"/>
          </p:cNvPr>
          <p:cNvSpPr/>
          <p:nvPr/>
        </p:nvSpPr>
        <p:spPr>
          <a:xfrm>
            <a:off x="4942508" y="6400800"/>
            <a:ext cx="1051560" cy="365760"/>
          </a:xfrm>
          <a:prstGeom prst="downArrow">
            <a:avLst>
              <a:gd name="adj1" fmla="val 74655"/>
              <a:gd name="adj2" fmla="val 50000"/>
            </a:avLst>
          </a:prstGeom>
          <a:solidFill>
            <a:schemeClr val="bg1"/>
          </a:solidFill>
          <a:ln>
            <a:noFill/>
          </a:ln>
          <a:scene3d>
            <a:camera prst="orthographicFront"/>
            <a:lightRig rig="threeP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
        <p:nvSpPr>
          <p:cNvPr id="24" name="Right Arrow 23">
            <a:hlinkClick r:id="rId5" action="ppaction://hlinksldjump"/>
          </p:cNvPr>
          <p:cNvSpPr/>
          <p:nvPr/>
        </p:nvSpPr>
        <p:spPr>
          <a:xfrm>
            <a:off x="7086600" y="6324600"/>
            <a:ext cx="914400" cy="457200"/>
          </a:xfrm>
          <a:prstGeom prst="rightArrow">
            <a:avLst>
              <a:gd name="adj1" fmla="val 64907"/>
              <a:gd name="adj2" fmla="val 37578"/>
            </a:avLst>
          </a:prstGeom>
          <a:solidFill>
            <a:schemeClr val="bg1"/>
          </a:solidFill>
          <a:ln w="19050">
            <a:solidFill>
              <a:srgbClr val="C00000"/>
            </a:solidFill>
          </a:ln>
          <a:scene3d>
            <a:camera prst="orthographicFront"/>
            <a:lightRig rig="threePt" dir="t"/>
          </a:scene3d>
          <a:sp3d prstMaterial="powder">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0000"/>
              </a:lnSpc>
              <a:buNone/>
            </a:pPr>
            <a:r>
              <a:rPr lang="en-US" sz="1000" cap="small" spc="-30" dirty="0">
                <a:solidFill>
                  <a:srgbClr val="C00000"/>
                </a:solidFill>
                <a:latin typeface="Franklin Gothic Demi Cond" pitchFamily="34" charset="0"/>
                <a:cs typeface="Aharoni" pitchFamily="2" charset="-79"/>
              </a:rPr>
              <a:t>Interpersonal</a:t>
            </a:r>
            <a:endParaRPr lang="en-US" sz="1000" cap="small" spc="-30" dirty="0">
              <a:ln w="11430"/>
              <a:solidFill>
                <a:srgbClr val="C00000"/>
              </a:solidFill>
              <a:latin typeface="Franklin Gothic Demi Cond" pitchFamily="34" charset="0"/>
              <a:cs typeface="Aharoni" pitchFamily="2" charset="-79"/>
            </a:endParaRPr>
          </a:p>
          <a:p>
            <a:pPr algn="ctr">
              <a:lnSpc>
                <a:spcPct val="70000"/>
              </a:lnSpc>
              <a:buNone/>
            </a:pPr>
            <a:r>
              <a:rPr lang="en-US" sz="1000" cap="small" dirty="0">
                <a:ln w="11430"/>
                <a:solidFill>
                  <a:srgbClr val="C00000"/>
                </a:solidFill>
                <a:latin typeface="Franklin Gothic Demi Cond" pitchFamily="34" charset="0"/>
                <a:cs typeface="Aharoni" pitchFamily="2" charset="-79"/>
              </a:rPr>
              <a:t>Training</a:t>
            </a:r>
            <a:endParaRPr lang="en-US" sz="1000" cap="small" dirty="0">
              <a:solidFill>
                <a:srgbClr val="C00000"/>
              </a:solidFill>
              <a:latin typeface="Franklin Gothic Demi Cond" pitchFamily="34" charset="0"/>
              <a:cs typeface="Aharoni" pitchFamily="2" charset="-79"/>
            </a:endParaRPr>
          </a:p>
        </p:txBody>
      </p:sp>
      <p:sp>
        <p:nvSpPr>
          <p:cNvPr id="25" name="Right Arrow 24">
            <a:hlinkClick r:id="rId6" action="ppaction://hlinksldjump"/>
          </p:cNvPr>
          <p:cNvSpPr/>
          <p:nvPr/>
        </p:nvSpPr>
        <p:spPr>
          <a:xfrm>
            <a:off x="8077200" y="6324600"/>
            <a:ext cx="914400" cy="457200"/>
          </a:xfrm>
          <a:prstGeom prst="rightArrow">
            <a:avLst>
              <a:gd name="adj1" fmla="val 64907"/>
              <a:gd name="adj2" fmla="val 37578"/>
            </a:avLst>
          </a:prstGeom>
          <a:solidFill>
            <a:srgbClr val="FF9393"/>
          </a:solidFill>
          <a:ln w="19050">
            <a:solidFill>
              <a:srgbClr val="FF9393"/>
            </a:solidFill>
          </a:ln>
          <a:scene3d>
            <a:camera prst="orthographicFront"/>
            <a:lightRig rig="twoPt" dir="t">
              <a:rot lat="0" lon="0" rev="4800000"/>
            </a:lightRig>
          </a:scene3d>
          <a:sp3d prstMaterial="metal">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0000"/>
              </a:lnSpc>
              <a:buNone/>
            </a:pPr>
            <a:r>
              <a:rPr lang="en-US" sz="1000" cap="small" spc="-30" dirty="0">
                <a:solidFill>
                  <a:srgbClr val="7A0000"/>
                </a:solidFill>
                <a:latin typeface="Franklin Gothic Demi Cond" pitchFamily="34" charset="0"/>
                <a:cs typeface="Aharoni" pitchFamily="2" charset="-79"/>
              </a:rPr>
              <a:t>Interpersonal</a:t>
            </a:r>
            <a:endParaRPr lang="en-US" sz="1000" cap="small" dirty="0">
              <a:solidFill>
                <a:srgbClr val="7A0000"/>
              </a:solidFill>
              <a:latin typeface="Franklin Gothic Demi Cond" pitchFamily="34" charset="0"/>
              <a:cs typeface="Aharoni" pitchFamily="2" charset="-79"/>
            </a:endParaRPr>
          </a:p>
          <a:p>
            <a:pPr algn="ctr">
              <a:lnSpc>
                <a:spcPct val="70000"/>
              </a:lnSpc>
              <a:buNone/>
            </a:pPr>
            <a:r>
              <a:rPr lang="en-US" sz="1000" cap="small" dirty="0">
                <a:solidFill>
                  <a:srgbClr val="7A0000"/>
                </a:solidFill>
                <a:latin typeface="Franklin Gothic Demi Cond" pitchFamily="34" charset="0"/>
                <a:cs typeface="Aharoni" pitchFamily="2" charset="-79"/>
              </a:rPr>
              <a:t>Assignments</a:t>
            </a:r>
          </a:p>
        </p:txBody>
      </p:sp>
      <p:sp>
        <p:nvSpPr>
          <p:cNvPr id="26" name="Right Arrow 25">
            <a:hlinkClick r:id="" action="ppaction://noaction"/>
          </p:cNvPr>
          <p:cNvSpPr/>
          <p:nvPr/>
        </p:nvSpPr>
        <p:spPr>
          <a:xfrm flipH="1">
            <a:off x="6096000" y="6324600"/>
            <a:ext cx="914400" cy="457200"/>
          </a:xfrm>
          <a:prstGeom prst="rightArrow">
            <a:avLst>
              <a:gd name="adj1" fmla="val 64907"/>
              <a:gd name="adj2" fmla="val 37578"/>
            </a:avLst>
          </a:prstGeom>
          <a:solidFill>
            <a:srgbClr val="C00000"/>
          </a:solidFill>
          <a:ln w="19050">
            <a:solidFill>
              <a:srgbClr val="C00000"/>
            </a:solidFill>
          </a:ln>
          <a:scene3d>
            <a:camera prst="orthographicFront"/>
            <a:lightRig rig="threePt" dir="t"/>
          </a:scene3d>
          <a:sp3d prstMaterial="plastic">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defRPr/>
            </a:pPr>
            <a:r>
              <a:rPr lang="en-US" sz="1000" cap="small" dirty="0">
                <a:solidFill>
                  <a:schemeClr val="bg1"/>
                </a:solidFill>
                <a:latin typeface="Franklin Gothic Demi Cond" pitchFamily="34" charset="0"/>
                <a:cs typeface="Aharoni" pitchFamily="2" charset="-79"/>
              </a:rPr>
              <a:t>Foundational</a:t>
            </a:r>
          </a:p>
          <a:p>
            <a:pPr lvl="0" algn="ctr">
              <a:lnSpc>
                <a:spcPct val="70000"/>
              </a:lnSpc>
              <a:defRPr/>
            </a:pPr>
            <a:r>
              <a:rPr lang="en-US" sz="1000" cap="small" spc="-20" dirty="0">
                <a:solidFill>
                  <a:schemeClr val="bg1"/>
                </a:solidFill>
                <a:latin typeface="Franklin Gothic Demi Cond" pitchFamily="34" charset="0"/>
                <a:cs typeface="Aharoni" pitchFamily="2" charset="-79"/>
              </a:rPr>
              <a:t>Competencies</a:t>
            </a:r>
          </a:p>
        </p:txBody>
      </p:sp>
      <p:sp>
        <p:nvSpPr>
          <p:cNvPr id="2" name="Title 1"/>
          <p:cNvSpPr>
            <a:spLocks noGrp="1"/>
          </p:cNvSpPr>
          <p:nvPr>
            <p:ph type="title"/>
          </p:nvPr>
        </p:nvSpPr>
        <p:spPr>
          <a:xfrm>
            <a:off x="0" y="15240"/>
            <a:ext cx="4572000" cy="411480"/>
          </a:xfrm>
          <a:solidFill>
            <a:srgbClr val="C00000"/>
          </a:solidFill>
          <a:ln w="25400">
            <a:solidFill>
              <a:srgbClr val="C00000"/>
            </a:solidFill>
          </a:ln>
          <a:scene3d>
            <a:camera prst="orthographicFront"/>
            <a:lightRig rig="twoPt" dir="tl">
              <a:rot lat="0" lon="0" rev="4800000"/>
            </a:lightRig>
          </a:scene3d>
          <a:sp3d>
            <a:bevelT w="152400" h="38100" prst="softRound"/>
          </a:sp3d>
        </p:spPr>
        <p:txBody>
          <a:bodyPr>
            <a:noAutofit/>
            <a:sp3d extrusionH="25400" contourW="8890" prstMaterial="metal">
              <a:bevelT w="25400" h="25400" prst="softRound"/>
              <a:contourClr>
                <a:schemeClr val="bg1">
                  <a:lumMod val="95000"/>
                </a:schemeClr>
              </a:contourClr>
            </a:sp3d>
          </a:bodyPr>
          <a:lstStyle/>
          <a:p>
            <a:pPr lvl="0">
              <a:defRPr/>
            </a:pPr>
            <a:r>
              <a:rPr lang="en-US" sz="2800" b="1" cap="small" spc="100" dirty="0">
                <a:ln w="11430"/>
                <a:solidFill>
                  <a:schemeClr val="bg1">
                    <a:lumMod val="95000"/>
                  </a:schemeClr>
                </a:solidFill>
                <a:latin typeface="Aharoni" pitchFamily="2" charset="-79"/>
                <a:cs typeface="Aharoni" pitchFamily="2" charset="-79"/>
              </a:rPr>
              <a:t>Interpersonal Skills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0" y="15240"/>
            <a:ext cx="4572000" cy="822960"/>
          </a:xfrm>
          <a:prstGeom prst="rect">
            <a:avLst/>
          </a:prstGeom>
          <a:solidFill>
            <a:schemeClr val="bg1"/>
          </a:solidFill>
          <a:ln w="25400">
            <a:solidFill>
              <a:schemeClr val="bg1">
                <a:lumMod val="95000"/>
              </a:schemeClr>
            </a:solidFill>
          </a:ln>
          <a:scene3d>
            <a:camera prst="orthographicFront"/>
            <a:lightRig rig="twoPt" dir="tl">
              <a:rot lat="0" lon="0" rev="8400000"/>
            </a:lightRig>
          </a:scene3d>
          <a:sp3d>
            <a:bevelT w="38100" h="38100" prst="angle"/>
          </a:sp3d>
        </p:spPr>
        <p:txBody>
          <a:bodyPr vert="horz" lIns="91440" tIns="45720" rIns="91440" bIns="45720" rtlCol="0" anchor="b">
            <a:noAutofit/>
            <a:sp3d extrusionH="25400" contourW="6350" prstMaterial="metal">
              <a:bevelT w="25400" h="25400" prst="softRound"/>
              <a:extrusionClr>
                <a:srgbClr val="C00000"/>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000" cap="small" spc="100" dirty="0" err="1">
                <a:ln w="11430"/>
                <a:solidFill>
                  <a:srgbClr val="C00000"/>
                </a:solidFill>
                <a:latin typeface="Aharoni" pitchFamily="2" charset="-79"/>
                <a:cs typeface="Aharoni" pitchFamily="2" charset="-79"/>
              </a:rPr>
              <a:t>NExT</a:t>
            </a:r>
            <a:r>
              <a:rPr lang="en-US" sz="2000" cap="small" spc="100" dirty="0">
                <a:ln w="11430"/>
                <a:solidFill>
                  <a:srgbClr val="C00000"/>
                </a:solidFill>
                <a:latin typeface="Aharoni" pitchFamily="2" charset="-79"/>
                <a:cs typeface="Aharoni" pitchFamily="2" charset="-79"/>
              </a:rPr>
              <a:t> Training &amp; Development</a:t>
            </a:r>
          </a:p>
        </p:txBody>
      </p:sp>
      <p:sp>
        <p:nvSpPr>
          <p:cNvPr id="2" name="Title 1"/>
          <p:cNvSpPr>
            <a:spLocks noGrp="1"/>
          </p:cNvSpPr>
          <p:nvPr>
            <p:ph type="title"/>
          </p:nvPr>
        </p:nvSpPr>
        <p:spPr>
          <a:xfrm>
            <a:off x="0" y="19878"/>
            <a:ext cx="4572000" cy="411480"/>
          </a:xfrm>
          <a:solidFill>
            <a:srgbClr val="C00000"/>
          </a:solidFill>
          <a:ln w="25400">
            <a:solidFill>
              <a:srgbClr val="C00000"/>
            </a:solidFill>
          </a:ln>
          <a:scene3d>
            <a:camera prst="orthographicFront"/>
            <a:lightRig rig="twoPt" dir="tl">
              <a:rot lat="0" lon="0" rev="4800000"/>
            </a:lightRig>
          </a:scene3d>
          <a:sp3d>
            <a:bevelT w="152400" h="38100" prst="softRound"/>
          </a:sp3d>
        </p:spPr>
        <p:txBody>
          <a:bodyPr>
            <a:noAutofit/>
            <a:sp3d extrusionH="25400" contourW="6350" prstMaterial="metal">
              <a:bevelT w="25400" h="25400" prst="softRound"/>
              <a:contourClr>
                <a:schemeClr val="bg1"/>
              </a:contourClr>
            </a:sp3d>
          </a:bodyPr>
          <a:lstStyle/>
          <a:p>
            <a:pPr>
              <a:defRPr/>
            </a:pPr>
            <a:r>
              <a:rPr lang="en-US" sz="2800" b="1" cap="small" spc="100" dirty="0">
                <a:ln w="11430"/>
                <a:solidFill>
                  <a:schemeClr val="bg1">
                    <a:lumMod val="95000"/>
                  </a:schemeClr>
                </a:solidFill>
                <a:latin typeface="Aharoni" pitchFamily="2" charset="-79"/>
                <a:cs typeface="Aharoni" pitchFamily="2" charset="-79"/>
              </a:rPr>
              <a:t>Interpersonal Skills</a:t>
            </a:r>
          </a:p>
        </p:txBody>
      </p:sp>
      <p:sp>
        <p:nvSpPr>
          <p:cNvPr id="24" name="Down Arrow 23">
            <a:hlinkClick r:id="" action="ppaction://noaction"/>
          </p:cNvPr>
          <p:cNvSpPr/>
          <p:nvPr/>
        </p:nvSpPr>
        <p:spPr>
          <a:xfrm>
            <a:off x="3885233" y="6400800"/>
            <a:ext cx="1051560" cy="365760"/>
          </a:xfrm>
          <a:prstGeom prst="downArrow">
            <a:avLst>
              <a:gd name="adj1" fmla="val 74655"/>
              <a:gd name="adj2" fmla="val 50000"/>
            </a:avLst>
          </a:prstGeom>
          <a:solidFill>
            <a:schemeClr val="bg1">
              <a:lumMod val="85000"/>
            </a:schemeClr>
          </a:solidFill>
          <a:ln>
            <a:noFill/>
          </a:ln>
          <a:scene3d>
            <a:camera prst="orthographicFront"/>
            <a:lightRig rig="threeP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32" name="Up Arrow 31">
            <a:hlinkClick r:id="rId3"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3" name="Up Arrow 32">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4" name="Up Arrow 33">
            <a:hlinkClick r:id="rId3"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5" name="Down Arrow 34">
            <a:hlinkClick r:id="rId4" action="ppaction://hlinksldjump"/>
          </p:cNvPr>
          <p:cNvSpPr/>
          <p:nvPr/>
        </p:nvSpPr>
        <p:spPr>
          <a:xfrm>
            <a:off x="4942508" y="6400800"/>
            <a:ext cx="1051560" cy="365760"/>
          </a:xfrm>
          <a:prstGeom prst="downArrow">
            <a:avLst>
              <a:gd name="adj1" fmla="val 74655"/>
              <a:gd name="adj2" fmla="val 50000"/>
            </a:avLst>
          </a:prstGeom>
          <a:solidFill>
            <a:schemeClr val="bg1"/>
          </a:solidFill>
          <a:ln>
            <a:noFill/>
          </a:ln>
          <a:scene3d>
            <a:camera prst="orthographicFront"/>
            <a:lightRig rig="threeP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
        <p:nvSpPr>
          <p:cNvPr id="37" name="Right Arrow 36">
            <a:hlinkClick r:id="rId5" action="ppaction://hlinksldjump"/>
          </p:cNvPr>
          <p:cNvSpPr/>
          <p:nvPr/>
        </p:nvSpPr>
        <p:spPr>
          <a:xfrm flipH="1">
            <a:off x="7086600" y="6324600"/>
            <a:ext cx="914400" cy="457200"/>
          </a:xfrm>
          <a:prstGeom prst="rightArrow">
            <a:avLst>
              <a:gd name="adj1" fmla="val 64907"/>
              <a:gd name="adj2" fmla="val 37578"/>
            </a:avLst>
          </a:prstGeom>
          <a:solidFill>
            <a:schemeClr val="bg1"/>
          </a:solidFill>
          <a:ln w="19050">
            <a:solidFill>
              <a:srgbClr val="C00000"/>
            </a:solidFill>
          </a:ln>
          <a:scene3d>
            <a:camera prst="orthographicFront"/>
            <a:lightRig rig="threePt" dir="t"/>
          </a:scene3d>
          <a:sp3d prstMaterial="powder">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0000"/>
              </a:lnSpc>
              <a:buNone/>
            </a:pPr>
            <a:r>
              <a:rPr lang="en-US" sz="1000" cap="small" spc="-30" dirty="0">
                <a:solidFill>
                  <a:srgbClr val="C00000"/>
                </a:solidFill>
                <a:latin typeface="Franklin Gothic Demi Cond" pitchFamily="34" charset="0"/>
                <a:cs typeface="Aharoni" pitchFamily="2" charset="-79"/>
              </a:rPr>
              <a:t>Interpersonal</a:t>
            </a:r>
            <a:endParaRPr lang="en-US" sz="1000" cap="small" spc="-30" dirty="0">
              <a:ln w="11430"/>
              <a:solidFill>
                <a:srgbClr val="C00000"/>
              </a:solidFill>
              <a:latin typeface="Franklin Gothic Demi Cond" pitchFamily="34" charset="0"/>
              <a:cs typeface="Aharoni" pitchFamily="2" charset="-79"/>
            </a:endParaRPr>
          </a:p>
          <a:p>
            <a:pPr algn="ctr">
              <a:lnSpc>
                <a:spcPct val="70000"/>
              </a:lnSpc>
              <a:buNone/>
            </a:pPr>
            <a:r>
              <a:rPr lang="en-US" sz="1000" cap="small" spc="-20" dirty="0">
                <a:solidFill>
                  <a:srgbClr val="C00000"/>
                </a:solidFill>
                <a:latin typeface="Franklin Gothic Demi Cond" pitchFamily="34" charset="0"/>
                <a:cs typeface="Aharoni" pitchFamily="2" charset="-79"/>
              </a:rPr>
              <a:t>Competency</a:t>
            </a:r>
            <a:endParaRPr lang="en-US" sz="1000" cap="small" dirty="0">
              <a:solidFill>
                <a:srgbClr val="C00000"/>
              </a:solidFill>
              <a:latin typeface="Franklin Gothic Demi Cond" pitchFamily="34" charset="0"/>
              <a:cs typeface="Aharoni" pitchFamily="2" charset="-79"/>
            </a:endParaRPr>
          </a:p>
        </p:txBody>
      </p:sp>
      <p:sp>
        <p:nvSpPr>
          <p:cNvPr id="44" name="Right Arrow 43">
            <a:hlinkClick r:id="rId6" action="ppaction://hlinksldjump"/>
          </p:cNvPr>
          <p:cNvSpPr/>
          <p:nvPr/>
        </p:nvSpPr>
        <p:spPr>
          <a:xfrm>
            <a:off x="8077200" y="6324600"/>
            <a:ext cx="914400" cy="457200"/>
          </a:xfrm>
          <a:prstGeom prst="rightArrow">
            <a:avLst>
              <a:gd name="adj1" fmla="val 64907"/>
              <a:gd name="adj2" fmla="val 37578"/>
            </a:avLst>
          </a:prstGeom>
          <a:solidFill>
            <a:srgbClr val="FF9393"/>
          </a:solidFill>
          <a:ln w="19050">
            <a:solidFill>
              <a:srgbClr val="FF9393"/>
            </a:solidFill>
          </a:ln>
          <a:scene3d>
            <a:camera prst="orthographicFront"/>
            <a:lightRig rig="twoPt" dir="t">
              <a:rot lat="0" lon="0" rev="4800000"/>
            </a:lightRig>
          </a:scene3d>
          <a:sp3d prstMaterial="metal">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0000"/>
              </a:lnSpc>
              <a:buNone/>
            </a:pPr>
            <a:r>
              <a:rPr lang="en-US" sz="1000" cap="small" dirty="0">
                <a:solidFill>
                  <a:srgbClr val="7A0000"/>
                </a:solidFill>
                <a:latin typeface="Franklin Gothic Demi Cond" pitchFamily="34" charset="0"/>
                <a:cs typeface="Aharoni" pitchFamily="2" charset="-79"/>
              </a:rPr>
              <a:t>Foundational</a:t>
            </a:r>
          </a:p>
          <a:p>
            <a:pPr algn="ctr">
              <a:lnSpc>
                <a:spcPct val="70000"/>
              </a:lnSpc>
              <a:buNone/>
            </a:pPr>
            <a:r>
              <a:rPr lang="en-US" sz="1000" cap="small" spc="-10" dirty="0">
                <a:solidFill>
                  <a:srgbClr val="7A0000"/>
                </a:solidFill>
                <a:latin typeface="Franklin Gothic Demi Cond" pitchFamily="34" charset="0"/>
                <a:cs typeface="Aharoni" pitchFamily="2" charset="-79"/>
              </a:rPr>
              <a:t>Assignments</a:t>
            </a:r>
          </a:p>
        </p:txBody>
      </p:sp>
      <p:sp>
        <p:nvSpPr>
          <p:cNvPr id="45" name="Right Arrow 44">
            <a:hlinkClick r:id="" action="ppaction://noaction"/>
          </p:cNvPr>
          <p:cNvSpPr/>
          <p:nvPr/>
        </p:nvSpPr>
        <p:spPr>
          <a:xfrm flipH="1">
            <a:off x="6096000" y="6324600"/>
            <a:ext cx="914400" cy="457200"/>
          </a:xfrm>
          <a:prstGeom prst="rightArrow">
            <a:avLst>
              <a:gd name="adj1" fmla="val 64907"/>
              <a:gd name="adj2" fmla="val 37578"/>
            </a:avLst>
          </a:prstGeom>
          <a:solidFill>
            <a:srgbClr val="C00000"/>
          </a:solidFill>
          <a:ln w="19050">
            <a:solidFill>
              <a:srgbClr val="C00000"/>
            </a:solidFill>
          </a:ln>
          <a:scene3d>
            <a:camera prst="orthographicFront"/>
            <a:lightRig rig="threePt" dir="t"/>
          </a:scene3d>
          <a:sp3d prstMaterial="plastic">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defRPr/>
            </a:pPr>
            <a:r>
              <a:rPr lang="en-US" sz="1000" cap="small" dirty="0">
                <a:solidFill>
                  <a:schemeClr val="bg1"/>
                </a:solidFill>
                <a:latin typeface="Franklin Gothic Demi Cond" pitchFamily="34" charset="0"/>
                <a:cs typeface="Aharoni" pitchFamily="2" charset="-79"/>
              </a:rPr>
              <a:t>Foundational</a:t>
            </a:r>
          </a:p>
          <a:p>
            <a:pPr lvl="0" algn="ctr">
              <a:lnSpc>
                <a:spcPct val="70000"/>
              </a:lnSpc>
              <a:defRPr/>
            </a:pPr>
            <a:r>
              <a:rPr lang="en-US" sz="1000" cap="small" spc="-20" dirty="0">
                <a:solidFill>
                  <a:schemeClr val="bg1"/>
                </a:solidFill>
                <a:latin typeface="Franklin Gothic Demi Cond" pitchFamily="34" charset="0"/>
                <a:cs typeface="Aharoni" pitchFamily="2" charset="-79"/>
              </a:rPr>
              <a:t>Competencies</a:t>
            </a:r>
          </a:p>
        </p:txBody>
      </p:sp>
      <p:sp>
        <p:nvSpPr>
          <p:cNvPr id="47" name="Content Placeholder 2">
            <a:hlinkClick r:id="" action="ppaction://noaction"/>
          </p:cNvPr>
          <p:cNvSpPr txBox="1">
            <a:spLocks/>
          </p:cNvSpPr>
          <p:nvPr/>
        </p:nvSpPr>
        <p:spPr>
          <a:xfrm>
            <a:off x="163033" y="1386840"/>
            <a:ext cx="4389120" cy="4846320"/>
          </a:xfrm>
          <a:prstGeom prst="rect">
            <a:avLst/>
          </a:prstGeom>
          <a:solidFill>
            <a:schemeClr val="bg1"/>
          </a:solidFill>
          <a:ln w="25400">
            <a:solidFill>
              <a:srgbClr val="C00000"/>
            </a:solidFill>
          </a:ln>
          <a:scene3d>
            <a:camera prst="orthographicFront"/>
            <a:lightRig rig="threePt" dir="t"/>
          </a:scene3d>
          <a:sp3d>
            <a:bevelT w="38100" h="38100" prst="angle"/>
          </a:sp3d>
        </p:spPr>
        <p:txBody>
          <a:bodyPr vert="horz" lIns="91440" tIns="45720" rIns="91440" bIns="45720" rtlCol="0" anchor="t">
            <a:noAutofit/>
          </a:bodyPr>
          <a:lstStyle/>
          <a:p>
            <a:pPr algn="just"/>
            <a:r>
              <a:rPr lang="en-US" sz="1200" dirty="0"/>
              <a:t>Displays a consistent ability to build solid relationships of trust and respect inside and outside the organization. Behavior Based profiling is designed to seek out information about temperament, decision-making methods, communication style and general attitude towards work and recreation. </a:t>
            </a:r>
          </a:p>
          <a:p>
            <a:pPr algn="just"/>
            <a:endParaRPr lang="en-US" sz="1200" dirty="0"/>
          </a:p>
          <a:p>
            <a:pPr algn="just"/>
            <a:r>
              <a:rPr lang="en-US" sz="1200" b="1" dirty="0">
                <a:solidFill>
                  <a:sysClr val="windowText" lastClr="000000"/>
                </a:solidFill>
                <a:ea typeface="Times New Roman" pitchFamily="18" charset="0"/>
                <a:cs typeface="Arial" pitchFamily="34" charset="0"/>
              </a:rPr>
              <a:t>Learning Objectives</a:t>
            </a:r>
            <a:r>
              <a:rPr lang="en-US" sz="1200" dirty="0"/>
              <a:t>:</a:t>
            </a:r>
            <a:endParaRPr lang="en-US" sz="1200" b="1" dirty="0"/>
          </a:p>
          <a:p>
            <a:pPr marL="182880" lvl="0" indent="-182880" algn="just">
              <a:buClr>
                <a:srgbClr val="C00000"/>
              </a:buClr>
              <a:buSzPct val="140000"/>
              <a:buFont typeface="Wingdings" pitchFamily="2" charset="2"/>
              <a:buChar char="§"/>
            </a:pPr>
            <a:r>
              <a:rPr lang="en-US" sz="1200" b="1" dirty="0"/>
              <a:t>Self-Awareness:</a:t>
            </a:r>
            <a:r>
              <a:rPr lang="en-US" sz="1200" dirty="0"/>
              <a:t> Being aware of your own needs, values and emotions and their impact on your behavior.</a:t>
            </a:r>
          </a:p>
          <a:p>
            <a:pPr marL="182880" lvl="0" indent="-182880" algn="just">
              <a:buClr>
                <a:srgbClr val="C00000"/>
              </a:buClr>
              <a:buSzPct val="140000"/>
              <a:buFont typeface="Wingdings" pitchFamily="2" charset="2"/>
              <a:buChar char="§"/>
            </a:pPr>
            <a:r>
              <a:rPr lang="en-US" sz="1200" b="1" dirty="0"/>
              <a:t>Self-Management: </a:t>
            </a:r>
            <a:r>
              <a:rPr lang="en-US" sz="1200" dirty="0"/>
              <a:t>Keeping your emotional reactions in check, and controlling feelings that could result in destructive behavior.</a:t>
            </a:r>
            <a:endParaRPr lang="en-US" sz="1200" b="1" dirty="0"/>
          </a:p>
          <a:p>
            <a:pPr marL="182880" lvl="0" indent="-182880" algn="just">
              <a:buClr>
                <a:srgbClr val="C00000"/>
              </a:buClr>
              <a:buSzPct val="140000"/>
              <a:buFont typeface="Wingdings" pitchFamily="2" charset="2"/>
              <a:buChar char="§"/>
            </a:pPr>
            <a:r>
              <a:rPr lang="en-US" sz="1200" b="1" dirty="0"/>
              <a:t>Social Awareness:</a:t>
            </a:r>
            <a:r>
              <a:rPr lang="en-US" sz="1200" dirty="0"/>
              <a:t> Being in tune with other's feelings and needs.</a:t>
            </a:r>
          </a:p>
          <a:p>
            <a:pPr marL="182880" lvl="0" indent="-182880" algn="just">
              <a:buClr>
                <a:srgbClr val="C00000"/>
              </a:buClr>
              <a:buSzPct val="140000"/>
              <a:buFont typeface="Wingdings" pitchFamily="2" charset="2"/>
              <a:buChar char="§"/>
            </a:pPr>
            <a:endParaRPr lang="en-US" sz="1200" dirty="0"/>
          </a:p>
          <a:p>
            <a:pPr marL="182880" lvl="0" indent="-182880" algn="just">
              <a:buClr>
                <a:srgbClr val="C00000"/>
              </a:buClr>
              <a:buSzPct val="140000"/>
              <a:buFont typeface="Wingdings" pitchFamily="2" charset="2"/>
              <a:buChar char="§"/>
            </a:pPr>
            <a:r>
              <a:rPr lang="en-US" sz="1200" b="1" dirty="0"/>
              <a:t>Relationship Management: </a:t>
            </a:r>
            <a:r>
              <a:rPr lang="en-US" sz="1200" dirty="0"/>
              <a:t>The ability to build relationships based on mutual trust and respect.</a:t>
            </a:r>
          </a:p>
          <a:p>
            <a:pPr marL="182880" indent="-182880" algn="just">
              <a:buClr>
                <a:srgbClr val="C00000"/>
              </a:buClr>
              <a:buSzPct val="140000"/>
              <a:buFont typeface="Wingdings" pitchFamily="2" charset="2"/>
              <a:buChar char="§"/>
            </a:pPr>
            <a:endParaRPr lang="en-US" sz="1200" dirty="0"/>
          </a:p>
          <a:p>
            <a:pPr marL="182880" indent="-182880" algn="just">
              <a:buClr>
                <a:srgbClr val="C00000"/>
              </a:buClr>
              <a:buSzPct val="140000"/>
            </a:pPr>
            <a:r>
              <a:rPr lang="en-US" sz="1200" b="1" dirty="0"/>
              <a:t>Primary Application:</a:t>
            </a:r>
            <a:r>
              <a:rPr lang="en-US" sz="1200" dirty="0"/>
              <a:t> (</a:t>
            </a:r>
            <a:r>
              <a:rPr lang="en-US" sz="1200" i="1" dirty="0"/>
              <a:t>Foundational Competency</a:t>
            </a:r>
            <a:r>
              <a:rPr lang="en-US" sz="1200" dirty="0"/>
              <a:t>)</a:t>
            </a:r>
          </a:p>
          <a:p>
            <a:pPr algn="just"/>
            <a:r>
              <a:rPr lang="en-US" sz="1200" dirty="0"/>
              <a:t>Interpersonal interaction encompasses communication skills, body language, tone, listening skills and any other verbal or non verbal intercommunication.</a:t>
            </a:r>
          </a:p>
          <a:p>
            <a:pPr algn="just"/>
            <a:endParaRPr lang="en-US" sz="1200" b="1" dirty="0">
              <a:solidFill>
                <a:sysClr val="windowText" lastClr="000000"/>
              </a:solidFill>
            </a:endParaRPr>
          </a:p>
          <a:p>
            <a:pPr algn="just"/>
            <a:r>
              <a:rPr lang="en-US" sz="1200" b="1" dirty="0">
                <a:solidFill>
                  <a:sysClr val="windowText" lastClr="000000"/>
                </a:solidFill>
              </a:rPr>
              <a:t>Advanced Application: </a:t>
            </a:r>
            <a:r>
              <a:rPr lang="en-US" sz="1200" dirty="0">
                <a:solidFill>
                  <a:sysClr val="windowText" lastClr="000000"/>
                </a:solidFill>
              </a:rPr>
              <a:t>(</a:t>
            </a:r>
            <a:r>
              <a:rPr lang="en-US" sz="1200" i="1" dirty="0">
                <a:solidFill>
                  <a:sysClr val="windowText" lastClr="000000"/>
                </a:solidFill>
                <a:ea typeface="Times New Roman" pitchFamily="18" charset="0"/>
                <a:cs typeface="Arial" pitchFamily="34" charset="0"/>
              </a:rPr>
              <a:t>Pre-requisites/Co-requisites)</a:t>
            </a:r>
            <a:endParaRPr lang="en-US" sz="1200" b="1" dirty="0">
              <a:solidFill>
                <a:sysClr val="windowText" lastClr="000000"/>
              </a:solidFill>
            </a:endParaRPr>
          </a:p>
          <a:p>
            <a:pPr algn="just"/>
            <a:r>
              <a:rPr lang="en-US" sz="1200" dirty="0"/>
              <a:t>This application addresses a multi-faceted interaction with internal communications (subordinate, colleague, manager) and external communications (customer, vendor) as well as the elements of organizational culture.</a:t>
            </a:r>
          </a:p>
        </p:txBody>
      </p:sp>
      <p:sp>
        <p:nvSpPr>
          <p:cNvPr id="48" name="Content Placeholder 2"/>
          <p:cNvSpPr txBox="1">
            <a:spLocks/>
          </p:cNvSpPr>
          <p:nvPr/>
        </p:nvSpPr>
        <p:spPr>
          <a:xfrm>
            <a:off x="163033" y="1066800"/>
            <a:ext cx="4389120" cy="320040"/>
          </a:xfrm>
          <a:prstGeom prst="rect">
            <a:avLst/>
          </a:prstGeom>
          <a:solidFill>
            <a:srgbClr val="C00000"/>
          </a:solidFill>
          <a:ln w="25400">
            <a:solidFill>
              <a:srgbClr val="C00000"/>
            </a:solidFill>
          </a:ln>
          <a:scene3d>
            <a:camera prst="orthographicFront"/>
            <a:lightRig rig="threePt" dir="t">
              <a:rot lat="0" lon="0" rev="2400000"/>
            </a:lightRig>
          </a:scene3d>
          <a:sp3d prstMaterial="metal">
            <a:bevelT w="152400" h="50800" prst="softRound"/>
          </a:sp3d>
        </p:spPr>
        <p:txBody>
          <a:bodyPr vert="horz" lIns="91440" tIns="45720" rIns="91440" bIns="45720" rtlCol="0" anchor="ctr">
            <a:noAutofit/>
          </a:bodyPr>
          <a:lstStyle/>
          <a:p>
            <a:pPr marL="342900" lvl="0" indent="-342900" algn="ctr"/>
            <a:r>
              <a:rPr lang="en-US" cap="small" dirty="0">
                <a:solidFill>
                  <a:schemeClr val="bg1"/>
                </a:solidFill>
                <a:latin typeface="Aharoni" pitchFamily="2" charset="-79"/>
                <a:cs typeface="Aharoni" pitchFamily="2" charset="-79"/>
              </a:rPr>
              <a:t>Increasing Personal Effectiveness</a:t>
            </a:r>
          </a:p>
        </p:txBody>
      </p:sp>
      <p:sp>
        <p:nvSpPr>
          <p:cNvPr id="51" name="Content Placeholder 2">
            <a:hlinkClick r:id="" action="ppaction://noaction"/>
          </p:cNvPr>
          <p:cNvSpPr txBox="1">
            <a:spLocks/>
          </p:cNvSpPr>
          <p:nvPr/>
        </p:nvSpPr>
        <p:spPr>
          <a:xfrm>
            <a:off x="4724400" y="351183"/>
            <a:ext cx="4297680" cy="4937760"/>
          </a:xfrm>
          <a:prstGeom prst="rect">
            <a:avLst/>
          </a:prstGeom>
          <a:solidFill>
            <a:schemeClr val="bg1"/>
          </a:solidFill>
          <a:ln w="25400">
            <a:solidFill>
              <a:srgbClr val="C00000"/>
            </a:solidFill>
          </a:ln>
          <a:scene3d>
            <a:camera prst="orthographicFront"/>
            <a:lightRig rig="threePt" dir="t"/>
          </a:scene3d>
          <a:sp3d>
            <a:bevelT w="38100" h="38100" prst="angle"/>
          </a:sp3d>
        </p:spPr>
        <p:txBody>
          <a:bodyPr vert="horz" lIns="91440" tIns="45720" rIns="91440" bIns="45720" rtlCol="0" anchor="t">
            <a:noAutofit/>
          </a:bodyPr>
          <a:lstStyle/>
          <a:p>
            <a:pPr algn="just"/>
            <a:endParaRPr lang="en-US" sz="1200" dirty="0"/>
          </a:p>
        </p:txBody>
      </p:sp>
      <p:sp>
        <p:nvSpPr>
          <p:cNvPr id="52" name="Content Placeholder 2"/>
          <p:cNvSpPr txBox="1">
            <a:spLocks/>
          </p:cNvSpPr>
          <p:nvPr/>
        </p:nvSpPr>
        <p:spPr>
          <a:xfrm>
            <a:off x="4724400" y="76200"/>
            <a:ext cx="4297680" cy="274320"/>
          </a:xfrm>
          <a:prstGeom prst="rect">
            <a:avLst/>
          </a:prstGeom>
          <a:solidFill>
            <a:srgbClr val="C00000"/>
          </a:solidFill>
          <a:ln w="25400">
            <a:solidFill>
              <a:srgbClr val="C00000"/>
            </a:solidFill>
          </a:ln>
          <a:scene3d>
            <a:camera prst="orthographicFront"/>
            <a:lightRig rig="threePt" dir="t">
              <a:rot lat="0" lon="0" rev="2400000"/>
            </a:lightRig>
          </a:scene3d>
          <a:sp3d prstMaterial="metal">
            <a:bevelT w="152400" h="50800" prst="softRound"/>
          </a:sp3d>
        </p:spPr>
        <p:txBody>
          <a:bodyPr vert="horz" lIns="91440" tIns="45720" rIns="91440" bIns="45720" rtlCol="0" anchor="ctr">
            <a:noAutofit/>
          </a:bodyPr>
          <a:lstStyle/>
          <a:p>
            <a:pPr marL="342900" lvl="0" indent="-342900" algn="ctr"/>
            <a:r>
              <a:rPr lang="en-US" cap="small" dirty="0">
                <a:solidFill>
                  <a:schemeClr val="bg1"/>
                </a:solidFill>
                <a:latin typeface="Aharoni" pitchFamily="2" charset="-79"/>
                <a:cs typeface="Aharoni" pitchFamily="2" charset="-79"/>
              </a:rPr>
              <a:t>Training Components</a:t>
            </a:r>
          </a:p>
        </p:txBody>
      </p:sp>
      <p:sp>
        <p:nvSpPr>
          <p:cNvPr id="53" name="Content Placeholder 4"/>
          <p:cNvSpPr txBox="1">
            <a:spLocks/>
          </p:cNvSpPr>
          <p:nvPr/>
        </p:nvSpPr>
        <p:spPr>
          <a:xfrm>
            <a:off x="4724400" y="5608320"/>
            <a:ext cx="4297680" cy="640080"/>
          </a:xfrm>
          <a:prstGeom prst="rect">
            <a:avLst/>
          </a:prstGeom>
          <a:solidFill>
            <a:srgbClr val="FF9393"/>
          </a:solidFill>
          <a:ln w="25400">
            <a:noFill/>
          </a:ln>
          <a:scene3d>
            <a:camera prst="orthographicFront"/>
            <a:lightRig rig="twoPt" dir="t">
              <a:rot lat="0" lon="0" rev="4800000"/>
            </a:lightRig>
          </a:scene3d>
          <a:sp3d>
            <a:bevelT w="38100" h="38100" prst="angle"/>
          </a:sp3d>
        </p:spPr>
        <p:txBody>
          <a:bodyPr vert="horz" lIns="91440" tIns="45720" rIns="91440" bIns="45720" rtlCol="0" anchor="t">
            <a:noAutofit/>
          </a:bodyPr>
          <a:lstStyle/>
          <a:p>
            <a:pPr algn="just"/>
            <a:r>
              <a:rPr lang="en-US" sz="1200" b="1" dirty="0"/>
              <a:t>Individual Development Plan (IDP):</a:t>
            </a:r>
          </a:p>
          <a:p>
            <a:pPr algn="just"/>
            <a:r>
              <a:rPr lang="en-US" sz="1200" dirty="0"/>
              <a:t>A Challenge-Driven Assignment to develop a personal action plan with attainable goals to be accomplished over a 2 year period.</a:t>
            </a:r>
          </a:p>
        </p:txBody>
      </p:sp>
      <p:sp>
        <p:nvSpPr>
          <p:cNvPr id="54" name="Right Arrow 53">
            <a:hlinkClick r:id="rId7" action="ppaction://hlinksldjump"/>
          </p:cNvPr>
          <p:cNvSpPr/>
          <p:nvPr/>
        </p:nvSpPr>
        <p:spPr>
          <a:xfrm>
            <a:off x="4726967" y="5318150"/>
            <a:ext cx="4297680" cy="365760"/>
          </a:xfrm>
          <a:prstGeom prst="rightArrow">
            <a:avLst>
              <a:gd name="adj1" fmla="val 64907"/>
              <a:gd name="adj2" fmla="val 37578"/>
            </a:avLst>
          </a:prstGeom>
          <a:solidFill>
            <a:srgbClr val="FF9393"/>
          </a:solidFill>
          <a:ln w="0">
            <a:noFill/>
          </a:ln>
          <a:effectLst/>
          <a:scene3d>
            <a:camera prst="orthographicFront"/>
            <a:lightRig rig="twoPt" dir="t">
              <a:rot lat="0" lon="0" rev="4800000"/>
            </a:lightRig>
          </a:scene3d>
          <a:sp3d prstMaterial="metal">
            <a:bevelT w="381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sz="1400" b="1" cap="small" dirty="0">
                <a:ln w="11430"/>
                <a:solidFill>
                  <a:sysClr val="windowText" lastClr="000000"/>
                </a:solidFill>
                <a:latin typeface="Aharoni" pitchFamily="2" charset="-79"/>
                <a:cs typeface="Aharoni" pitchFamily="2" charset="-79"/>
              </a:rPr>
              <a:t>Developmental Assignment</a:t>
            </a:r>
            <a:endParaRPr lang="en-US" sz="900" dirty="0">
              <a:solidFill>
                <a:sysClr val="windowText" lastClr="000000"/>
              </a:solidFill>
              <a:latin typeface="Aharoni" pitchFamily="2" charset="-79"/>
              <a:cs typeface="Aharoni" pitchFamily="2" charset="-79"/>
            </a:endParaRPr>
          </a:p>
        </p:txBody>
      </p:sp>
      <p:sp>
        <p:nvSpPr>
          <p:cNvPr id="55" name="Content Placeholder 2"/>
          <p:cNvSpPr txBox="1">
            <a:spLocks/>
          </p:cNvSpPr>
          <p:nvPr/>
        </p:nvSpPr>
        <p:spPr>
          <a:xfrm>
            <a:off x="4762852" y="775367"/>
            <a:ext cx="4206240" cy="82296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chor="t">
            <a:noAutofit/>
          </a:bodyPr>
          <a:lstStyle/>
          <a:p>
            <a:pPr algn="just">
              <a:buNone/>
            </a:pPr>
            <a:r>
              <a:rPr lang="en-US" sz="1200" dirty="0"/>
              <a:t>A personality profile is a knowledge management tool used to provide an evaluation of an employee's personal attributes, values and life skills in an effort to maximize his or her job performance and contribution to the company. </a:t>
            </a:r>
          </a:p>
        </p:txBody>
      </p:sp>
      <p:sp>
        <p:nvSpPr>
          <p:cNvPr id="56" name="Content Placeholder 4"/>
          <p:cNvSpPr txBox="1">
            <a:spLocks/>
          </p:cNvSpPr>
          <p:nvPr/>
        </p:nvSpPr>
        <p:spPr>
          <a:xfrm>
            <a:off x="4762852" y="1989169"/>
            <a:ext cx="4206240" cy="82296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oAutofit/>
          </a:bodyPr>
          <a:lstStyle/>
          <a:p>
            <a:pPr algn="just"/>
            <a:r>
              <a:rPr lang="en-US" sz="1200" dirty="0"/>
              <a:t>The Life Values Self-Assessment Test (LVAT) works by asking you to compare each of 11 life values to each other value and to indicate which of the two is more important to work on in order for you to achieve a satisfying and well balanced life.</a:t>
            </a:r>
          </a:p>
        </p:txBody>
      </p:sp>
      <p:sp>
        <p:nvSpPr>
          <p:cNvPr id="57" name="Right Arrow 56"/>
          <p:cNvSpPr/>
          <p:nvPr/>
        </p:nvSpPr>
        <p:spPr>
          <a:xfrm>
            <a:off x="4754451" y="1695551"/>
            <a:ext cx="4206240" cy="365760"/>
          </a:xfrm>
          <a:prstGeom prst="rightArrow">
            <a:avLst>
              <a:gd name="adj1" fmla="val 64907"/>
              <a:gd name="adj2" fmla="val 37578"/>
            </a:avLst>
          </a:prstGeom>
          <a:solidFill>
            <a:schemeClr val="bg1"/>
          </a:solidFill>
          <a:ln w="12700">
            <a:noFill/>
          </a:ln>
          <a:scene3d>
            <a:camera prst="orthographicFront"/>
            <a:lightRig rig="threePt" dir="t"/>
          </a:scene3d>
          <a:sp3d prstMaterial="plastic">
            <a:bevelT w="381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sz="1400" b="1" cap="small" dirty="0">
                <a:ln w="11430"/>
                <a:solidFill>
                  <a:srgbClr val="C00000"/>
                </a:solidFill>
                <a:latin typeface="Aharoni" pitchFamily="2" charset="-79"/>
                <a:cs typeface="Aharoni" pitchFamily="2" charset="-79"/>
              </a:rPr>
              <a:t>Values Assessment</a:t>
            </a:r>
            <a:endParaRPr lang="en-US" sz="900" dirty="0">
              <a:solidFill>
                <a:srgbClr val="C00000"/>
              </a:solidFill>
              <a:latin typeface="Aharoni" pitchFamily="2" charset="-79"/>
              <a:cs typeface="Aharoni" pitchFamily="2" charset="-79"/>
            </a:endParaRPr>
          </a:p>
        </p:txBody>
      </p:sp>
      <p:sp>
        <p:nvSpPr>
          <p:cNvPr id="58" name="Content Placeholder 2"/>
          <p:cNvSpPr txBox="1">
            <a:spLocks/>
          </p:cNvSpPr>
          <p:nvPr/>
        </p:nvSpPr>
        <p:spPr>
          <a:xfrm>
            <a:off x="4759887" y="3201990"/>
            <a:ext cx="4206240" cy="82296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oAutofit/>
          </a:bodyPr>
          <a:lstStyle/>
          <a:p>
            <a:pPr algn="just"/>
            <a:r>
              <a:rPr lang="en-US" sz="1200" dirty="0"/>
              <a:t>Learn how to apply Human Relations Principles that build trust, identify opportunities to recognize and develop the human potential in your organization. Understand the only sustainable competitive advantage today is found in human resources.</a:t>
            </a:r>
          </a:p>
        </p:txBody>
      </p:sp>
      <p:sp>
        <p:nvSpPr>
          <p:cNvPr id="59" name="Right Arrow 58"/>
          <p:cNvSpPr/>
          <p:nvPr/>
        </p:nvSpPr>
        <p:spPr>
          <a:xfrm>
            <a:off x="4746500" y="2909739"/>
            <a:ext cx="4206240" cy="365760"/>
          </a:xfrm>
          <a:prstGeom prst="rightArrow">
            <a:avLst>
              <a:gd name="adj1" fmla="val 64907"/>
              <a:gd name="adj2" fmla="val 37578"/>
            </a:avLst>
          </a:prstGeom>
          <a:solidFill>
            <a:schemeClr val="bg1"/>
          </a:solidFill>
          <a:ln w="12700">
            <a:noFill/>
          </a:ln>
          <a:scene3d>
            <a:camera prst="orthographicFront"/>
            <a:lightRig rig="threePt" dir="t"/>
          </a:scene3d>
          <a:sp3d prstMaterial="plastic">
            <a:bevelT w="381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sz="1400" b="1" cap="small" dirty="0">
                <a:ln w="11430"/>
                <a:solidFill>
                  <a:srgbClr val="C00000"/>
                </a:solidFill>
                <a:latin typeface="Aharoni" pitchFamily="2" charset="-79"/>
                <a:cs typeface="Aharoni" pitchFamily="2" charset="-79"/>
              </a:rPr>
              <a:t>Motivation</a:t>
            </a:r>
            <a:endParaRPr lang="en-US" sz="900" dirty="0">
              <a:solidFill>
                <a:srgbClr val="C00000"/>
              </a:solidFill>
              <a:latin typeface="Aharoni" pitchFamily="2" charset="-79"/>
              <a:cs typeface="Aharoni" pitchFamily="2" charset="-79"/>
            </a:endParaRPr>
          </a:p>
        </p:txBody>
      </p:sp>
      <p:sp>
        <p:nvSpPr>
          <p:cNvPr id="60" name="Content Placeholder 4"/>
          <p:cNvSpPr txBox="1">
            <a:spLocks/>
          </p:cNvSpPr>
          <p:nvPr/>
        </p:nvSpPr>
        <p:spPr>
          <a:xfrm>
            <a:off x="4759835" y="4419913"/>
            <a:ext cx="4206240" cy="822960"/>
          </a:xfrm>
          <a:prstGeom prst="rect">
            <a:avLst/>
          </a:prstGeom>
          <a:solidFill>
            <a:schemeClr val="bg1"/>
          </a:solidFill>
          <a:ln w="25400">
            <a:noFill/>
          </a:ln>
          <a:scene3d>
            <a:camera prst="orthographicFront"/>
            <a:lightRig rig="threePt" dir="t"/>
          </a:scene3d>
          <a:sp3d>
            <a:bevelT w="38100" h="38100" prst="angle"/>
          </a:sp3d>
        </p:spPr>
        <p:txBody>
          <a:bodyPr vert="horz" lIns="91440" tIns="45720" rIns="91440" bIns="45720" rtlCol="0" anchor="t">
            <a:noAutofit/>
          </a:bodyPr>
          <a:lstStyle/>
          <a:p>
            <a:pPr algn="just"/>
            <a:r>
              <a:rPr lang="en-US" sz="1200" dirty="0"/>
              <a:t>Emotional Intelligence (EQ) is the ability to identify, use, understand, and manage emotions in positive ways to relieve stress, communicate effectively, empathize with others, overcome challenges and defuse conflict. </a:t>
            </a:r>
          </a:p>
        </p:txBody>
      </p:sp>
      <p:sp>
        <p:nvSpPr>
          <p:cNvPr id="61" name="Right Arrow 60"/>
          <p:cNvSpPr/>
          <p:nvPr/>
        </p:nvSpPr>
        <p:spPr>
          <a:xfrm>
            <a:off x="4746500" y="4129743"/>
            <a:ext cx="4206240" cy="365760"/>
          </a:xfrm>
          <a:prstGeom prst="rightArrow">
            <a:avLst>
              <a:gd name="adj1" fmla="val 64907"/>
              <a:gd name="adj2" fmla="val 37578"/>
            </a:avLst>
          </a:prstGeom>
          <a:solidFill>
            <a:schemeClr val="bg1"/>
          </a:solidFill>
          <a:ln w="12700">
            <a:noFill/>
          </a:ln>
          <a:scene3d>
            <a:camera prst="orthographicFront"/>
            <a:lightRig rig="threePt" dir="t"/>
          </a:scene3d>
          <a:sp3d prstMaterial="plastic">
            <a:bevelT w="381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sz="1400" b="1" cap="small" dirty="0">
                <a:ln w="11430"/>
                <a:solidFill>
                  <a:srgbClr val="C00000"/>
                </a:solidFill>
                <a:latin typeface="Aharoni" pitchFamily="2" charset="-79"/>
                <a:cs typeface="Aharoni" pitchFamily="2" charset="-79"/>
              </a:rPr>
              <a:t>Emotional Intelligence</a:t>
            </a:r>
            <a:endParaRPr lang="en-US" sz="900" dirty="0">
              <a:solidFill>
                <a:srgbClr val="C00000"/>
              </a:solidFill>
              <a:latin typeface="Aharoni" pitchFamily="2" charset="-79"/>
              <a:cs typeface="Aharoni" pitchFamily="2" charset="-79"/>
            </a:endParaRPr>
          </a:p>
        </p:txBody>
      </p:sp>
      <p:sp>
        <p:nvSpPr>
          <p:cNvPr id="62" name="Right Arrow 61"/>
          <p:cNvSpPr/>
          <p:nvPr/>
        </p:nvSpPr>
        <p:spPr>
          <a:xfrm>
            <a:off x="4754451" y="479479"/>
            <a:ext cx="4206240" cy="365760"/>
          </a:xfrm>
          <a:prstGeom prst="rightArrow">
            <a:avLst>
              <a:gd name="adj1" fmla="val 64907"/>
              <a:gd name="adj2" fmla="val 37578"/>
            </a:avLst>
          </a:prstGeom>
          <a:solidFill>
            <a:schemeClr val="bg1"/>
          </a:solidFill>
          <a:ln w="12700">
            <a:noFill/>
          </a:ln>
          <a:scene3d>
            <a:camera prst="orthographicFront"/>
            <a:lightRig rig="threePt" dir="t"/>
          </a:scene3d>
          <a:sp3d prstMaterial="plastic">
            <a:bevelT w="381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US" sz="1400" b="1" cap="small" dirty="0">
                <a:ln w="11430"/>
                <a:solidFill>
                  <a:srgbClr val="C00000"/>
                </a:solidFill>
                <a:latin typeface="Aharoni" pitchFamily="2" charset="-79"/>
                <a:cs typeface="Aharoni" pitchFamily="2" charset="-79"/>
              </a:rPr>
              <a:t>Personality Profile</a:t>
            </a:r>
            <a:endParaRPr lang="en-US" sz="900" dirty="0">
              <a:solidFill>
                <a:srgbClr val="C00000"/>
              </a:solidFill>
              <a:latin typeface="Aharoni" pitchFamily="2" charset="-79"/>
              <a:cs typeface="Aharoni" pitchFamily="2" charset="-79"/>
            </a:endParaRPr>
          </a:p>
        </p:txBody>
      </p:sp>
    </p:spTree>
    <p:extLst>
      <p:ext uri="{BB962C8B-B14F-4D97-AF65-F5344CB8AC3E}">
        <p14:creationId xmlns:p14="http://schemas.microsoft.com/office/powerpoint/2010/main" val="17302963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620908" y="975360"/>
            <a:ext cx="4389120" cy="320040"/>
          </a:xfrm>
          <a:prstGeom prst="rect">
            <a:avLst/>
          </a:prstGeom>
          <a:solidFill>
            <a:srgbClr val="FF9393"/>
          </a:solidFill>
          <a:ln w="25400">
            <a:noFill/>
          </a:ln>
          <a:scene3d>
            <a:camera prst="orthographicFront"/>
            <a:lightRig rig="threePt" dir="t">
              <a:rot lat="0" lon="0" rev="3600000"/>
            </a:lightRig>
          </a:scene3d>
          <a:sp3d prstMaterial="metal">
            <a:bevelT w="152400" h="25400" prst="softRound"/>
          </a:sp3d>
        </p:spPr>
        <p:txBody>
          <a:bodyPr vert="horz" lIns="91440" tIns="45720" rIns="91440" bIns="45720" rtlCol="0" anchor="ctr">
            <a:noAutofit/>
          </a:bodyPr>
          <a:lstStyle/>
          <a:p>
            <a:pPr marL="342900" lvl="0" indent="-342900">
              <a:spcBef>
                <a:spcPct val="20000"/>
              </a:spcBef>
              <a:defRPr/>
            </a:pPr>
            <a:r>
              <a:rPr lang="en-US" sz="1400" cap="small" dirty="0">
                <a:ln w="11430"/>
                <a:solidFill>
                  <a:srgbClr val="7A0000"/>
                </a:solidFill>
                <a:latin typeface="Aharoni" pitchFamily="2" charset="-79"/>
                <a:cs typeface="Aharoni" pitchFamily="2" charset="-79"/>
              </a:rPr>
              <a:t>Competency-Driven Assignment</a:t>
            </a:r>
            <a:endParaRPr lang="en-US" sz="900" dirty="0">
              <a:solidFill>
                <a:srgbClr val="7A0000"/>
              </a:solidFill>
              <a:latin typeface="Aharoni" pitchFamily="2" charset="-79"/>
              <a:cs typeface="Aharoni" pitchFamily="2" charset="-79"/>
            </a:endParaRPr>
          </a:p>
        </p:txBody>
      </p:sp>
      <p:sp>
        <p:nvSpPr>
          <p:cNvPr id="49" name="Content Placeholder 2"/>
          <p:cNvSpPr txBox="1">
            <a:spLocks/>
          </p:cNvSpPr>
          <p:nvPr/>
        </p:nvSpPr>
        <p:spPr>
          <a:xfrm>
            <a:off x="117313" y="975360"/>
            <a:ext cx="4389120" cy="320040"/>
          </a:xfrm>
          <a:prstGeom prst="rect">
            <a:avLst/>
          </a:prstGeom>
          <a:solidFill>
            <a:srgbClr val="FF9393"/>
          </a:solidFill>
          <a:ln w="25400">
            <a:noFill/>
          </a:ln>
          <a:scene3d>
            <a:camera prst="orthographicFront"/>
            <a:lightRig rig="threePt" dir="t">
              <a:rot lat="0" lon="0" rev="3600000"/>
            </a:lightRig>
          </a:scene3d>
          <a:sp3d prstMaterial="metal">
            <a:bevelT w="152400" h="25400" prst="softRound"/>
          </a:sp3d>
        </p:spPr>
        <p:txBody>
          <a:bodyPr vert="horz" lIns="91440" tIns="45720" rIns="91440" bIns="45720" rtlCol="0" anchor="ctr">
            <a:noAutofit/>
          </a:bodyPr>
          <a:lstStyle/>
          <a:p>
            <a:pPr marL="342900" lvl="0" indent="-342900">
              <a:spcBef>
                <a:spcPct val="20000"/>
              </a:spcBef>
              <a:defRPr/>
            </a:pPr>
            <a:r>
              <a:rPr lang="en-US" sz="1400" cap="small" dirty="0">
                <a:ln w="11430"/>
                <a:solidFill>
                  <a:srgbClr val="7A0000"/>
                </a:solidFill>
                <a:latin typeface="Aharoni" pitchFamily="2" charset="-79"/>
                <a:cs typeface="Aharoni" pitchFamily="2" charset="-79"/>
              </a:rPr>
              <a:t>Self-Directed Activities</a:t>
            </a:r>
            <a:endParaRPr lang="en-US" sz="900" dirty="0">
              <a:solidFill>
                <a:srgbClr val="7A0000"/>
              </a:solidFill>
              <a:latin typeface="Aharoni" pitchFamily="2" charset="-79"/>
              <a:cs typeface="Aharoni" pitchFamily="2" charset="-79"/>
            </a:endParaRPr>
          </a:p>
        </p:txBody>
      </p:sp>
      <p:sp>
        <p:nvSpPr>
          <p:cNvPr id="35" name="Title 1"/>
          <p:cNvSpPr txBox="1">
            <a:spLocks/>
          </p:cNvSpPr>
          <p:nvPr/>
        </p:nvSpPr>
        <p:spPr>
          <a:xfrm>
            <a:off x="0" y="4607"/>
            <a:ext cx="4572000" cy="822960"/>
          </a:xfrm>
          <a:prstGeom prst="rect">
            <a:avLst/>
          </a:prstGeom>
          <a:solidFill>
            <a:schemeClr val="bg1"/>
          </a:solidFill>
          <a:ln w="25400">
            <a:solidFill>
              <a:schemeClr val="bg1">
                <a:lumMod val="95000"/>
              </a:schemeClr>
            </a:solidFill>
          </a:ln>
          <a:scene3d>
            <a:camera prst="orthographicFront"/>
            <a:lightRig rig="twoPt" dir="tl">
              <a:rot lat="0" lon="0" rev="8400000"/>
            </a:lightRig>
          </a:scene3d>
          <a:sp3d>
            <a:bevelT w="38100" h="38100" prst="angle"/>
          </a:sp3d>
        </p:spPr>
        <p:txBody>
          <a:bodyPr vert="horz" lIns="91440" tIns="45720" rIns="91440" bIns="45720" rtlCol="0" anchor="b">
            <a:noAutofit/>
            <a:sp3d extrusionH="25400" contourW="6350" prstMaterial="metal">
              <a:bevelT w="25400" h="25400" prst="softRound"/>
              <a:extrusionClr>
                <a:srgbClr val="C00000"/>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000" cap="small" spc="100" dirty="0">
                <a:ln w="11430"/>
                <a:solidFill>
                  <a:srgbClr val="C00000"/>
                </a:solidFill>
                <a:latin typeface="Aharoni" pitchFamily="2" charset="-79"/>
                <a:cs typeface="Aharoni" pitchFamily="2" charset="-79"/>
              </a:rPr>
              <a:t>Developmental Assignment</a:t>
            </a:r>
          </a:p>
        </p:txBody>
      </p:sp>
      <p:sp>
        <p:nvSpPr>
          <p:cNvPr id="34" name="Title 1"/>
          <p:cNvSpPr txBox="1">
            <a:spLocks/>
          </p:cNvSpPr>
          <p:nvPr/>
        </p:nvSpPr>
        <p:spPr>
          <a:xfrm>
            <a:off x="4754880" y="12402"/>
            <a:ext cx="4389120" cy="822960"/>
          </a:xfrm>
          <a:prstGeom prst="rect">
            <a:avLst/>
          </a:prstGeom>
          <a:solidFill>
            <a:srgbClr val="FF9393"/>
          </a:solidFill>
          <a:ln w="25400">
            <a:solidFill>
              <a:srgbClr val="FF9393"/>
            </a:solidFill>
          </a:ln>
          <a:scene3d>
            <a:camera prst="orthographicFront"/>
            <a:lightRig rig="twoPt" dir="tl">
              <a:rot lat="0" lon="0" rev="4800000"/>
            </a:lightRig>
          </a:scene3d>
          <a:sp3d>
            <a:bevelT w="152400" h="38100" prst="softRound"/>
          </a:sp3d>
        </p:spPr>
        <p:txBody>
          <a:bodyPr vert="horz" lIns="91440" tIns="45720" rIns="91440" bIns="45720" rtlCol="0" anchor="ctr">
            <a:noAutofit/>
            <a:sp3d extrusionH="25400" contourW="6350" prstMaterial="metal">
              <a:bevelT w="38100" h="31750" prst="softRound"/>
              <a:contourClr>
                <a:srgbClr val="7A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800" cap="small" dirty="0">
                <a:ln w="11430"/>
                <a:solidFill>
                  <a:srgbClr val="7A0000"/>
                </a:solidFill>
                <a:latin typeface="Aharoni" pitchFamily="2" charset="-79"/>
                <a:cs typeface="Aharoni" pitchFamily="2" charset="-79"/>
              </a:rPr>
              <a:t>Individual </a:t>
            </a:r>
          </a:p>
          <a:p>
            <a:pPr>
              <a:lnSpc>
                <a:spcPct val="90000"/>
              </a:lnSpc>
            </a:pPr>
            <a:r>
              <a:rPr lang="en-US" sz="2800" cap="small" spc="100" dirty="0">
                <a:ln w="11430"/>
                <a:solidFill>
                  <a:srgbClr val="7A0000"/>
                </a:solidFill>
                <a:latin typeface="Aharoni" pitchFamily="2" charset="-79"/>
                <a:cs typeface="Aharoni" pitchFamily="2" charset="-79"/>
              </a:rPr>
              <a:t>Development Plan</a:t>
            </a:r>
          </a:p>
        </p:txBody>
      </p:sp>
      <p:sp>
        <p:nvSpPr>
          <p:cNvPr id="2" name="Title 1"/>
          <p:cNvSpPr>
            <a:spLocks noGrp="1"/>
          </p:cNvSpPr>
          <p:nvPr>
            <p:ph type="title"/>
          </p:nvPr>
        </p:nvSpPr>
        <p:spPr>
          <a:xfrm>
            <a:off x="0" y="0"/>
            <a:ext cx="4572000" cy="411480"/>
          </a:xfrm>
          <a:solidFill>
            <a:srgbClr val="C00000"/>
          </a:solidFill>
          <a:ln w="25400">
            <a:solidFill>
              <a:srgbClr val="C00000"/>
            </a:solidFill>
          </a:ln>
          <a:scene3d>
            <a:camera prst="orthographicFront"/>
            <a:lightRig rig="twoPt" dir="tl">
              <a:rot lat="0" lon="0" rev="4800000"/>
            </a:lightRig>
          </a:scene3d>
          <a:sp3d>
            <a:bevelT w="152400" h="38100" prst="softRound"/>
          </a:sp3d>
        </p:spPr>
        <p:txBody>
          <a:bodyPr anchor="ctr">
            <a:noAutofit/>
            <a:sp3d extrusionH="25400" contourW="6350" prstMaterial="metal">
              <a:bevelT w="38100" h="31750" prst="softRound"/>
              <a:contourClr>
                <a:schemeClr val="bg1">
                  <a:lumMod val="95000"/>
                </a:schemeClr>
              </a:contourClr>
            </a:sp3d>
          </a:bodyPr>
          <a:lstStyle/>
          <a:p>
            <a:pPr>
              <a:lnSpc>
                <a:spcPct val="90000"/>
              </a:lnSpc>
            </a:pPr>
            <a:r>
              <a:rPr lang="en-US" sz="2800" cap="small" dirty="0">
                <a:ln w="11430"/>
                <a:solidFill>
                  <a:schemeClr val="bg1">
                    <a:lumMod val="95000"/>
                  </a:schemeClr>
                </a:solidFill>
                <a:latin typeface="Aharoni" pitchFamily="2" charset="-79"/>
                <a:cs typeface="Aharoni" pitchFamily="2" charset="-79"/>
              </a:rPr>
              <a:t>Interpersonal Skills</a:t>
            </a:r>
            <a:endParaRPr lang="en-US" sz="2800" cap="small" spc="100" dirty="0">
              <a:ln w="11430"/>
              <a:solidFill>
                <a:schemeClr val="bg1">
                  <a:lumMod val="95000"/>
                </a:schemeClr>
              </a:solidFill>
              <a:latin typeface="Aharoni" pitchFamily="2" charset="-79"/>
              <a:cs typeface="Aharoni" pitchFamily="2" charset="-79"/>
            </a:endParaRPr>
          </a:p>
        </p:txBody>
      </p:sp>
      <p:sp>
        <p:nvSpPr>
          <p:cNvPr id="23" name="Content Placeholder 2">
            <a:hlinkClick r:id="" action="ppaction://noaction"/>
          </p:cNvPr>
          <p:cNvSpPr txBox="1">
            <a:spLocks/>
          </p:cNvSpPr>
          <p:nvPr/>
        </p:nvSpPr>
        <p:spPr>
          <a:xfrm>
            <a:off x="108099" y="1263501"/>
            <a:ext cx="8915400" cy="4937760"/>
          </a:xfrm>
          <a:prstGeom prst="rect">
            <a:avLst/>
          </a:prstGeom>
          <a:solidFill>
            <a:srgbClr val="FF9393"/>
          </a:solidFill>
          <a:ln w="25400">
            <a:solidFill>
              <a:srgbClr val="FF9393"/>
            </a:solidFill>
          </a:ln>
          <a:scene3d>
            <a:camera prst="orthographicFront"/>
            <a:lightRig rig="threePt" dir="t"/>
          </a:scene3d>
          <a:sp3d prstMaterial="metal">
            <a:bevelT w="25400" h="25400" prst="angle"/>
          </a:sp3d>
        </p:spPr>
        <p:txBody>
          <a:bodyPr vert="horz" lIns="91440" tIns="45720" rIns="91440" bIns="45720" rtlCol="0" anchor="t">
            <a:noAutofit/>
          </a:bodyPr>
          <a:lstStyle/>
          <a:p>
            <a:pPr algn="just"/>
            <a:endParaRPr lang="en-US" sz="1400" b="1" dirty="0"/>
          </a:p>
        </p:txBody>
      </p:sp>
      <p:sp>
        <p:nvSpPr>
          <p:cNvPr id="33" name="Content Placeholder 4">
            <a:hlinkClick r:id="" action="ppaction://noaction"/>
          </p:cNvPr>
          <p:cNvSpPr txBox="1">
            <a:spLocks/>
          </p:cNvSpPr>
          <p:nvPr/>
        </p:nvSpPr>
        <p:spPr>
          <a:xfrm>
            <a:off x="4602480" y="1318435"/>
            <a:ext cx="4389120" cy="4846320"/>
          </a:xfrm>
          <a:prstGeom prst="rect">
            <a:avLst/>
          </a:prstGeom>
          <a:solidFill>
            <a:schemeClr val="bg1"/>
          </a:solidFill>
          <a:ln w="25400">
            <a:noFill/>
          </a:ln>
          <a:scene3d>
            <a:camera prst="orthographicFront"/>
            <a:lightRig rig="threePt" dir="t"/>
          </a:scene3d>
          <a:sp3d>
            <a:bevelT w="31750" h="38100" prst="angle"/>
          </a:sp3d>
        </p:spPr>
        <p:txBody>
          <a:bodyPr vert="horz" lIns="91440" tIns="45720" rIns="91440" bIns="45720" rtlCol="0" anchor="t">
            <a:noAutofit/>
          </a:bodyPr>
          <a:lstStyle/>
          <a:p>
            <a:pPr algn="just"/>
            <a:r>
              <a:rPr lang="en-US" sz="1200" dirty="0"/>
              <a:t>An individual development plan (IDP) is a tool to assist employees in career and personal development. Its primary purpose is to help employees reach short and long-term career goals, as well as improve current job performance. An IDP is </a:t>
            </a:r>
            <a:r>
              <a:rPr lang="en-US" sz="1200" u="sng" dirty="0"/>
              <a:t>not</a:t>
            </a:r>
            <a:r>
              <a:rPr lang="en-US" sz="1200" dirty="0"/>
              <a:t> a performance evaluation tool or a one-time activity. It should be looked at like a partnership between the employee and the supervisor. It involves preparation and continuous feedback. </a:t>
            </a:r>
          </a:p>
          <a:p>
            <a:pPr algn="just"/>
            <a:endParaRPr lang="en-US" sz="1200" dirty="0"/>
          </a:p>
          <a:p>
            <a:pPr algn="just"/>
            <a:r>
              <a:rPr lang="en-US" sz="1200" dirty="0"/>
              <a:t>IDP’s benefit the organization by aligning employee training and development efforts with its mission, goals and objectives. Employees take personal responsibility and accountability for their career development, acquiring or enhancing the skills they need to stay current in required skills. </a:t>
            </a:r>
          </a:p>
          <a:p>
            <a:pPr algn="just"/>
            <a:endParaRPr lang="en-US" sz="1200" dirty="0"/>
          </a:p>
          <a:p>
            <a:pPr algn="just"/>
            <a:r>
              <a:rPr lang="en-US" sz="1200" dirty="0"/>
              <a:t>While there is no one "correct" form for recording an employee's development plan, an effective plan should include at minimum the following key elements:</a:t>
            </a:r>
          </a:p>
          <a:p>
            <a:pPr algn="just"/>
            <a:endParaRPr lang="en-US" sz="1200" dirty="0"/>
          </a:p>
          <a:p>
            <a:pPr marL="182880" indent="-182880">
              <a:buFont typeface="Wingdings" pitchFamily="2" charset="2"/>
              <a:buChar char="§"/>
            </a:pPr>
            <a:r>
              <a:rPr lang="en-US" sz="1200" b="1" dirty="0"/>
              <a:t>Employee profile</a:t>
            </a:r>
            <a:r>
              <a:rPr lang="en-US" sz="1200" dirty="0"/>
              <a:t> - name, position title, office, pay grade</a:t>
            </a:r>
          </a:p>
          <a:p>
            <a:pPr marL="182880" indent="-182880">
              <a:buFont typeface="Wingdings" pitchFamily="2" charset="2"/>
              <a:buChar char="§"/>
            </a:pPr>
            <a:r>
              <a:rPr lang="en-US" sz="1200" b="1" dirty="0"/>
              <a:t>Career goals</a:t>
            </a:r>
            <a:r>
              <a:rPr lang="en-US" sz="1200" dirty="0"/>
              <a:t> - short-term and long-term goals with estimated and actual completion dates</a:t>
            </a:r>
          </a:p>
          <a:p>
            <a:pPr marL="182880" indent="-182880">
              <a:buFont typeface="Wingdings" pitchFamily="2" charset="2"/>
              <a:buChar char="§"/>
            </a:pPr>
            <a:r>
              <a:rPr lang="en-US" sz="1200" b="1" dirty="0"/>
              <a:t>Development objectives</a:t>
            </a:r>
            <a:r>
              <a:rPr lang="en-US" sz="1200" dirty="0"/>
              <a:t> - linked to work unit mission, goals, objectives and employee's development needs and objectives</a:t>
            </a:r>
          </a:p>
          <a:p>
            <a:pPr marL="182880" indent="-182880">
              <a:buFont typeface="Wingdings" pitchFamily="2" charset="2"/>
              <a:buChar char="§"/>
            </a:pPr>
            <a:r>
              <a:rPr lang="en-US" sz="1200" b="1" dirty="0"/>
              <a:t>Training and development opportunities</a:t>
            </a:r>
            <a:r>
              <a:rPr lang="en-US" sz="1200" dirty="0"/>
              <a:t> - activities in which the employee will pursue with estimated and actual completion dates. </a:t>
            </a:r>
          </a:p>
        </p:txBody>
      </p:sp>
      <p:sp>
        <p:nvSpPr>
          <p:cNvPr id="36" name="Up Arrow 35">
            <a:hlinkClick r:id="rId3"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8" name="Up Arrow 37">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9" name="Up Arrow 38">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40" name="Up Arrow 39">
            <a:hlinkClick r:id="rId3"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46" name="Down Arrow 45">
            <a:hlinkClick r:id="rId4" action="ppaction://hlinksldjump"/>
          </p:cNvPr>
          <p:cNvSpPr/>
          <p:nvPr/>
        </p:nvSpPr>
        <p:spPr>
          <a:xfrm>
            <a:off x="4942508" y="6400800"/>
            <a:ext cx="1051560" cy="365760"/>
          </a:xfrm>
          <a:prstGeom prst="downArrow">
            <a:avLst>
              <a:gd name="adj1" fmla="val 74655"/>
              <a:gd name="adj2" fmla="val 50000"/>
            </a:avLst>
          </a:prstGeom>
          <a:solidFill>
            <a:schemeClr val="bg1"/>
          </a:solidFill>
          <a:ln>
            <a:noFill/>
          </a:ln>
          <a:scene3d>
            <a:camera prst="orthographicFront"/>
            <a:lightRig rig="threePt" dir="t"/>
          </a:scene3d>
          <a:sp3d>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
        <p:nvSpPr>
          <p:cNvPr id="50" name="Right Arrow 49">
            <a:hlinkClick r:id="" action="ppaction://noaction"/>
          </p:cNvPr>
          <p:cNvSpPr/>
          <p:nvPr/>
        </p:nvSpPr>
        <p:spPr>
          <a:xfrm flipH="1">
            <a:off x="6096000" y="6324600"/>
            <a:ext cx="914400" cy="457200"/>
          </a:xfrm>
          <a:prstGeom prst="rightArrow">
            <a:avLst>
              <a:gd name="adj1" fmla="val 64907"/>
              <a:gd name="adj2" fmla="val 37578"/>
            </a:avLst>
          </a:prstGeom>
          <a:solidFill>
            <a:srgbClr val="C00000"/>
          </a:solidFill>
          <a:ln w="19050">
            <a:solidFill>
              <a:srgbClr val="C00000"/>
            </a:solidFill>
          </a:ln>
          <a:scene3d>
            <a:camera prst="orthographicFront"/>
            <a:lightRig rig="threePt" dir="t"/>
          </a:scene3d>
          <a:sp3d prstMaterial="plastic">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defRPr/>
            </a:pPr>
            <a:r>
              <a:rPr lang="en-US" sz="1000" cap="small" dirty="0">
                <a:solidFill>
                  <a:schemeClr val="bg1"/>
                </a:solidFill>
                <a:latin typeface="Franklin Gothic Demi Cond" pitchFamily="34" charset="0"/>
                <a:cs typeface="Aharoni" pitchFamily="2" charset="-79"/>
              </a:rPr>
              <a:t>Foundational</a:t>
            </a:r>
          </a:p>
          <a:p>
            <a:pPr lvl="0" algn="ctr">
              <a:lnSpc>
                <a:spcPct val="70000"/>
              </a:lnSpc>
              <a:defRPr/>
            </a:pPr>
            <a:r>
              <a:rPr lang="en-US" sz="1000" cap="small" spc="-20" dirty="0">
                <a:solidFill>
                  <a:schemeClr val="bg1"/>
                </a:solidFill>
                <a:latin typeface="Franklin Gothic Demi Cond" pitchFamily="34" charset="0"/>
                <a:cs typeface="Aharoni" pitchFamily="2" charset="-79"/>
              </a:rPr>
              <a:t>Competencies</a:t>
            </a:r>
          </a:p>
        </p:txBody>
      </p:sp>
      <p:sp>
        <p:nvSpPr>
          <p:cNvPr id="51" name="Right Arrow 50">
            <a:hlinkClick r:id="rId5" action="ppaction://hlinksldjump"/>
          </p:cNvPr>
          <p:cNvSpPr/>
          <p:nvPr/>
        </p:nvSpPr>
        <p:spPr>
          <a:xfrm flipH="1">
            <a:off x="7086600" y="6324600"/>
            <a:ext cx="914400" cy="457200"/>
          </a:xfrm>
          <a:prstGeom prst="rightArrow">
            <a:avLst>
              <a:gd name="adj1" fmla="val 64907"/>
              <a:gd name="adj2" fmla="val 37578"/>
            </a:avLst>
          </a:prstGeom>
          <a:solidFill>
            <a:schemeClr val="bg1"/>
          </a:solidFill>
          <a:ln w="19050">
            <a:solidFill>
              <a:srgbClr val="C00000"/>
            </a:solidFill>
          </a:ln>
          <a:scene3d>
            <a:camera prst="orthographicFront"/>
            <a:lightRig rig="threePt" dir="t"/>
          </a:scene3d>
          <a:sp3d prstMaterial="powder">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70000"/>
              </a:lnSpc>
              <a:buNone/>
            </a:pPr>
            <a:r>
              <a:rPr lang="en-US" sz="1000" cap="small" spc="-30" dirty="0">
                <a:solidFill>
                  <a:srgbClr val="C00000"/>
                </a:solidFill>
                <a:latin typeface="Franklin Gothic Demi Cond" pitchFamily="34" charset="0"/>
                <a:cs typeface="Aharoni" pitchFamily="2" charset="-79"/>
              </a:rPr>
              <a:t>Interpersonal</a:t>
            </a:r>
            <a:endParaRPr lang="en-US" sz="1000" cap="small" spc="-30" dirty="0">
              <a:ln w="11430"/>
              <a:solidFill>
                <a:srgbClr val="C00000"/>
              </a:solidFill>
              <a:latin typeface="Franklin Gothic Demi Cond" pitchFamily="34" charset="0"/>
              <a:cs typeface="Aharoni" pitchFamily="2" charset="-79"/>
            </a:endParaRPr>
          </a:p>
          <a:p>
            <a:pPr algn="ctr">
              <a:lnSpc>
                <a:spcPct val="70000"/>
              </a:lnSpc>
              <a:buNone/>
            </a:pPr>
            <a:r>
              <a:rPr lang="en-US" sz="1000" cap="small" dirty="0">
                <a:ln w="11430"/>
                <a:solidFill>
                  <a:srgbClr val="C00000"/>
                </a:solidFill>
                <a:latin typeface="Franklin Gothic Demi Cond" pitchFamily="34" charset="0"/>
                <a:cs typeface="Aharoni" pitchFamily="2" charset="-79"/>
              </a:rPr>
              <a:t>Training</a:t>
            </a:r>
            <a:endParaRPr lang="en-US" sz="1000" cap="small" dirty="0">
              <a:solidFill>
                <a:srgbClr val="C00000"/>
              </a:solidFill>
              <a:latin typeface="Franklin Gothic Demi Cond" pitchFamily="34" charset="0"/>
              <a:cs typeface="Aharoni" pitchFamily="2" charset="-79"/>
            </a:endParaRPr>
          </a:p>
        </p:txBody>
      </p:sp>
      <p:sp>
        <p:nvSpPr>
          <p:cNvPr id="52" name="Right Arrow 51">
            <a:hlinkClick r:id="rId6" action="ppaction://hlinksldjump"/>
          </p:cNvPr>
          <p:cNvSpPr/>
          <p:nvPr/>
        </p:nvSpPr>
        <p:spPr>
          <a:xfrm flipH="1">
            <a:off x="8077200" y="6324600"/>
            <a:ext cx="914400" cy="457200"/>
          </a:xfrm>
          <a:prstGeom prst="rightArrow">
            <a:avLst>
              <a:gd name="adj1" fmla="val 64907"/>
              <a:gd name="adj2" fmla="val 37578"/>
            </a:avLst>
          </a:prstGeom>
          <a:solidFill>
            <a:schemeClr val="bg1"/>
          </a:solidFill>
          <a:ln w="19050">
            <a:solidFill>
              <a:schemeClr val="tx1"/>
            </a:solidFill>
          </a:ln>
          <a:scene3d>
            <a:camera prst="orthographicFront"/>
            <a:lightRig rig="twoPt" dir="t">
              <a:rot lat="0" lon="0" rev="4800000"/>
            </a:lightRig>
          </a:scene3d>
          <a:sp3d prstMaterial="metal">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70000"/>
              </a:lnSpc>
              <a:defRPr/>
            </a:pPr>
            <a:r>
              <a:rPr lang="en-US" sz="1000" cap="small" spc="-30" dirty="0">
                <a:solidFill>
                  <a:srgbClr val="C00000"/>
                </a:solidFill>
                <a:latin typeface="Franklin Gothic Demi Cond" pitchFamily="34" charset="0"/>
                <a:cs typeface="Aharoni" pitchFamily="2" charset="-79"/>
              </a:rPr>
              <a:t>Interpersonal</a:t>
            </a:r>
            <a:endParaRPr lang="en-US" sz="1000" cap="small" dirty="0">
              <a:solidFill>
                <a:srgbClr val="C00000"/>
              </a:solidFill>
              <a:latin typeface="Franklin Gothic Demi Cond" pitchFamily="34" charset="0"/>
              <a:cs typeface="Aharoni" pitchFamily="2" charset="-79"/>
            </a:endParaRPr>
          </a:p>
          <a:p>
            <a:pPr lvl="0" algn="ctr">
              <a:lnSpc>
                <a:spcPct val="70000"/>
              </a:lnSpc>
              <a:defRPr/>
            </a:pPr>
            <a:r>
              <a:rPr lang="en-US" sz="1000" cap="small" spc="-20" dirty="0">
                <a:solidFill>
                  <a:srgbClr val="C00000"/>
                </a:solidFill>
                <a:latin typeface="Franklin Gothic Demi Cond" pitchFamily="34" charset="0"/>
                <a:cs typeface="Aharoni" pitchFamily="2" charset="-79"/>
              </a:rPr>
              <a:t>Competency</a:t>
            </a:r>
          </a:p>
        </p:txBody>
      </p:sp>
      <p:sp>
        <p:nvSpPr>
          <p:cNvPr id="32" name="Content Placeholder 4">
            <a:hlinkClick r:id="" action="ppaction://noaction"/>
          </p:cNvPr>
          <p:cNvSpPr txBox="1">
            <a:spLocks/>
          </p:cNvSpPr>
          <p:nvPr/>
        </p:nvSpPr>
        <p:spPr>
          <a:xfrm>
            <a:off x="132553" y="1321273"/>
            <a:ext cx="4389120" cy="4846320"/>
          </a:xfrm>
          <a:prstGeom prst="rect">
            <a:avLst/>
          </a:prstGeom>
          <a:solidFill>
            <a:schemeClr val="bg1"/>
          </a:solidFill>
          <a:ln w="25400">
            <a:noFill/>
          </a:ln>
          <a:scene3d>
            <a:camera prst="orthographicFront"/>
            <a:lightRig rig="threePt" dir="t"/>
          </a:scene3d>
          <a:sp3d>
            <a:bevelT w="31750" h="38100" prst="angle"/>
          </a:sp3d>
        </p:spPr>
        <p:txBody>
          <a:bodyPr vert="horz" lIns="91440" tIns="45720" rIns="91440" bIns="45720" rtlCol="0" anchor="t">
            <a:noAutofit/>
          </a:bodyPr>
          <a:lstStyle/>
          <a:p>
            <a:pPr marL="182880" indent="-182880"/>
            <a:r>
              <a:rPr lang="en-US" sz="1200" b="1" dirty="0"/>
              <a:t>Recommended NEX-Training Courses:</a:t>
            </a:r>
          </a:p>
          <a:p>
            <a:pPr marL="182880" indent="-182880">
              <a:buFont typeface="Wingdings" pitchFamily="2" charset="2"/>
              <a:buChar char="§"/>
            </a:pPr>
            <a:r>
              <a:rPr lang="en-US" sz="1200" i="1" dirty="0"/>
              <a:t>Interpersonal Skills on the Fast Track</a:t>
            </a:r>
          </a:p>
          <a:p>
            <a:pPr marL="182880" indent="-182880">
              <a:buFont typeface="Wingdings" pitchFamily="2" charset="2"/>
              <a:buChar char="§"/>
            </a:pPr>
            <a:r>
              <a:rPr lang="en-US" sz="1200" i="1" dirty="0"/>
              <a:t>The Mechanics of Communicating Effectively</a:t>
            </a:r>
          </a:p>
          <a:p>
            <a:pPr marL="182880" indent="-182880">
              <a:buFont typeface="Wingdings" pitchFamily="2" charset="2"/>
              <a:buChar char="§"/>
            </a:pPr>
            <a:r>
              <a:rPr lang="en-US" sz="1200" i="1" dirty="0"/>
              <a:t>Workplace or Leadership Communication Skills</a:t>
            </a:r>
          </a:p>
          <a:p>
            <a:pPr marL="182880" indent="-182880">
              <a:buFont typeface="Wingdings" pitchFamily="2" charset="2"/>
              <a:buChar char="§"/>
            </a:pPr>
            <a:r>
              <a:rPr lang="en-US" sz="1200" i="1" dirty="0"/>
              <a:t>Emotionally Intelligent Leadership</a:t>
            </a:r>
          </a:p>
          <a:p>
            <a:endParaRPr lang="en-US" sz="1200" b="1" dirty="0"/>
          </a:p>
          <a:p>
            <a:r>
              <a:rPr lang="en-US" sz="1200" b="1" dirty="0"/>
              <a:t>Recommended Books:</a:t>
            </a:r>
          </a:p>
          <a:p>
            <a:pPr marL="182880" indent="-182880">
              <a:buFont typeface="Wingdings" pitchFamily="2" charset="2"/>
              <a:buChar char="§"/>
            </a:pPr>
            <a:r>
              <a:rPr lang="en-US" sz="1200" i="1" dirty="0"/>
              <a:t>Type Talk at Work: How the 16 Personality Types Determine Your Success on the Job</a:t>
            </a:r>
            <a:endParaRPr lang="en-US" sz="1200" dirty="0"/>
          </a:p>
          <a:p>
            <a:pPr marL="182880" indent="-182880">
              <a:buFont typeface="Wingdings" pitchFamily="2" charset="2"/>
              <a:buChar char="§"/>
            </a:pPr>
            <a:r>
              <a:rPr lang="en-US" sz="1200" i="1" dirty="0"/>
              <a:t>People Skills: How to Assert Yourself, Listen to Others, and Resolve Conflicts</a:t>
            </a:r>
          </a:p>
          <a:p>
            <a:pPr marL="182880" indent="-182880">
              <a:buFont typeface="Wingdings" pitchFamily="2" charset="2"/>
              <a:buChar char="§"/>
            </a:pPr>
            <a:r>
              <a:rPr lang="en-US" sz="1200" i="1" dirty="0"/>
              <a:t>Raising Your Emotional Intelligence: A Practical Guide</a:t>
            </a:r>
          </a:p>
          <a:p>
            <a:pPr marL="182880" indent="-182880">
              <a:buFont typeface="Wingdings" pitchFamily="2" charset="2"/>
              <a:buChar char="§"/>
            </a:pPr>
            <a:r>
              <a:rPr lang="en-US" sz="1200" i="1" dirty="0"/>
              <a:t>Working Relationships: The Simple Truth About Getting Along With Friends and Foes At Work</a:t>
            </a:r>
            <a:endParaRPr lang="en-US" sz="1200" b="1" dirty="0"/>
          </a:p>
          <a:p>
            <a:endParaRPr lang="en-US" sz="1200" b="1" dirty="0"/>
          </a:p>
          <a:p>
            <a:r>
              <a:rPr lang="en-US" sz="1200" b="1" dirty="0"/>
              <a:t>Suggestions for Personal Improvement:</a:t>
            </a:r>
          </a:p>
          <a:p>
            <a:pPr marL="182880" indent="-182880">
              <a:buFont typeface="Wingdings" pitchFamily="2" charset="2"/>
              <a:buChar char="§"/>
            </a:pPr>
            <a:r>
              <a:rPr lang="en-US" sz="1200" dirty="0"/>
              <a:t>Be curious about other people; show interest in others.</a:t>
            </a:r>
          </a:p>
          <a:p>
            <a:pPr marL="182880" indent="-182880">
              <a:buFont typeface="Wingdings" pitchFamily="2" charset="2"/>
              <a:buChar char="§"/>
            </a:pPr>
            <a:r>
              <a:rPr lang="en-US" sz="1200" dirty="0"/>
              <a:t>When people become emotional, practice reflective listening—that is, naming the emotions you detect (“You sound frustrated”)</a:t>
            </a:r>
          </a:p>
          <a:p>
            <a:pPr marL="182880" indent="-182880">
              <a:buFont typeface="Wingdings" pitchFamily="2" charset="2"/>
              <a:buChar char="§"/>
            </a:pPr>
            <a:r>
              <a:rPr lang="en-US" sz="1200" dirty="0"/>
              <a:t>Spending time with each of your coworkers on a regular basis.</a:t>
            </a:r>
          </a:p>
          <a:p>
            <a:pPr marL="182880" indent="-182880">
              <a:buFont typeface="Wingdings" pitchFamily="2" charset="2"/>
              <a:buChar char="§"/>
            </a:pPr>
            <a:r>
              <a:rPr lang="en-US" sz="1200" dirty="0"/>
              <a:t>Celebrate holidays, birthdays, and special events in the office.</a:t>
            </a:r>
          </a:p>
          <a:p>
            <a:pPr marL="182880" indent="-182880"/>
            <a:endParaRPr lang="en-US" sz="1200" b="1" dirty="0"/>
          </a:p>
          <a:p>
            <a:pPr marL="182880" indent="-182880"/>
            <a:r>
              <a:rPr lang="en-US" sz="1200" b="1" dirty="0"/>
              <a:t>Samples of Developmental Assignments:</a:t>
            </a:r>
          </a:p>
          <a:p>
            <a:pPr marL="182880" indent="-182880">
              <a:buFont typeface="Wingdings" pitchFamily="2" charset="2"/>
              <a:buChar char="§"/>
            </a:pPr>
            <a:r>
              <a:rPr lang="en-US" sz="1200" dirty="0"/>
              <a:t>Volunteer to work on task forces, cross-functional teams, and other work groups.</a:t>
            </a:r>
          </a:p>
          <a:p>
            <a:pPr marL="182880" indent="-182880">
              <a:buFont typeface="Wingdings" pitchFamily="2" charset="2"/>
              <a:buChar char="§"/>
            </a:pPr>
            <a:r>
              <a:rPr lang="en-US" sz="1200" dirty="0"/>
              <a:t>Serve as a mentor and/or coach.</a:t>
            </a:r>
          </a:p>
        </p:txBody>
      </p:sp>
    </p:spTree>
    <p:extLst>
      <p:ext uri="{BB962C8B-B14F-4D97-AF65-F5344CB8AC3E}">
        <p14:creationId xmlns:p14="http://schemas.microsoft.com/office/powerpoint/2010/main" val="2631585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http://bobleachtv.files.wordpress.com/2011/10/istock_000015701922large1.jpg?w=1024&amp;h=687"/>
          <p:cNvPicPr>
            <a:picLocks noChangeAspect="1" noChangeArrowheads="1"/>
          </p:cNvPicPr>
          <p:nvPr/>
        </p:nvPicPr>
        <p:blipFill>
          <a:blip r:embed="rId3" cstate="print"/>
          <a:srcRect l="10547"/>
          <a:stretch>
            <a:fillRect/>
          </a:stretch>
        </p:blipFill>
        <p:spPr bwMode="auto">
          <a:xfrm>
            <a:off x="1636799" y="1227599"/>
            <a:ext cx="7507201" cy="5630401"/>
          </a:xfrm>
          <a:prstGeom prst="rect">
            <a:avLst/>
          </a:prstGeom>
          <a:noFill/>
        </p:spPr>
      </p:pic>
      <p:pic>
        <p:nvPicPr>
          <p:cNvPr id="9" name="Picture 16" descr="http://www.website-building-and-hosting.com/images/increase-website-traffic.jpg"/>
          <p:cNvPicPr>
            <a:picLocks noChangeAspect="1" noChangeArrowheads="1"/>
          </p:cNvPicPr>
          <p:nvPr/>
        </p:nvPicPr>
        <p:blipFill>
          <a:blip r:embed="rId4" cstate="print"/>
          <a:srcRect/>
          <a:stretch>
            <a:fillRect/>
          </a:stretch>
        </p:blipFill>
        <p:spPr bwMode="auto">
          <a:xfrm>
            <a:off x="6629400" y="337458"/>
            <a:ext cx="2514598" cy="1415142"/>
          </a:xfrm>
          <a:prstGeom prst="rect">
            <a:avLst/>
          </a:prstGeom>
          <a:noFill/>
        </p:spPr>
      </p:pic>
      <p:sp>
        <p:nvSpPr>
          <p:cNvPr id="2" name="Title 1"/>
          <p:cNvSpPr>
            <a:spLocks noGrp="1"/>
          </p:cNvSpPr>
          <p:nvPr>
            <p:ph type="title"/>
          </p:nvPr>
        </p:nvSpPr>
        <p:spPr>
          <a:xfrm>
            <a:off x="4206240" y="5562600"/>
            <a:ext cx="4937760" cy="1143000"/>
          </a:xfrm>
        </p:spPr>
        <p:txBody>
          <a:bodyPr>
            <a:normAutofit/>
          </a:bodyPr>
          <a:lstStyle/>
          <a:p>
            <a:r>
              <a:rPr lang="en-US" sz="6600" cap="small" dirty="0">
                <a:latin typeface="Aharoni" pitchFamily="2" charset="-79"/>
                <a:cs typeface="Aharoni" pitchFamily="2" charset="-79"/>
              </a:rPr>
              <a:t>Leadership</a:t>
            </a:r>
            <a:endParaRPr lang="en-US" sz="6600" dirty="0"/>
          </a:p>
        </p:txBody>
      </p:sp>
      <p:sp>
        <p:nvSpPr>
          <p:cNvPr id="3074" name="AutoShape 2" descr="http://www.educationthroughleadership.com/wp-content/uploads/2011/12/Education-Through-Leadership-DN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http://www.educationthroughleadership.com/wp-content/uploads/2011/12/Education-Through-Leadership-DN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16" descr="http://bobleachtv.files.wordpress.com/2011/10/istock_000015701922large1.jpg?w=1024&amp;h=687"/>
          <p:cNvPicPr>
            <a:picLocks noChangeAspect="1" noChangeArrowheads="1"/>
          </p:cNvPicPr>
          <p:nvPr/>
        </p:nvPicPr>
        <p:blipFill rotWithShape="1">
          <a:blip r:embed="rId3" cstate="print"/>
          <a:srcRect l="-42" r="82354"/>
          <a:stretch/>
        </p:blipFill>
        <p:spPr bwMode="auto">
          <a:xfrm>
            <a:off x="0" y="1219200"/>
            <a:ext cx="2232562" cy="5630401"/>
          </a:xfrm>
          <a:prstGeom prst="rect">
            <a:avLst/>
          </a:prstGeom>
          <a:noFill/>
        </p:spPr>
      </p:pic>
      <p:sp>
        <p:nvSpPr>
          <p:cNvPr id="3" name="Content Placeholder 2"/>
          <p:cNvSpPr>
            <a:spLocks noGrp="1"/>
          </p:cNvSpPr>
          <p:nvPr>
            <p:ph idx="1"/>
          </p:nvPr>
        </p:nvSpPr>
        <p:spPr>
          <a:xfrm>
            <a:off x="152400" y="304800"/>
            <a:ext cx="5760720" cy="2590800"/>
          </a:xfrm>
        </p:spPr>
        <p:txBody>
          <a:bodyPr>
            <a:normAutofit/>
          </a:bodyPr>
          <a:lstStyle/>
          <a:p>
            <a:pPr algn="just">
              <a:buNone/>
            </a:pPr>
            <a:r>
              <a:rPr lang="en-US" sz="3600" dirty="0">
                <a:latin typeface="Aharoni" pitchFamily="2" charset="-79"/>
                <a:cs typeface="Aharoni" pitchFamily="2" charset="-79"/>
              </a:rPr>
              <a:t>…a process whereby an individual influences a group of individuals to achieve a common goal.</a:t>
            </a:r>
          </a:p>
        </p:txBody>
      </p:sp>
      <p:pic>
        <p:nvPicPr>
          <p:cNvPr id="11" name="Picture 16" descr="http://www.website-building-and-hosting.com/images/increase-website-traffic.jpg"/>
          <p:cNvPicPr>
            <a:picLocks noChangeAspect="1" noChangeArrowheads="1"/>
          </p:cNvPicPr>
          <p:nvPr/>
        </p:nvPicPr>
        <p:blipFill rotWithShape="1">
          <a:blip r:embed="rId4" cstate="print"/>
          <a:srcRect r="95868"/>
          <a:stretch/>
        </p:blipFill>
        <p:spPr bwMode="auto">
          <a:xfrm>
            <a:off x="5943600" y="337458"/>
            <a:ext cx="789709" cy="1415142"/>
          </a:xfrm>
          <a:prstGeom prst="rect">
            <a:avLst/>
          </a:prstGeom>
          <a:noFill/>
        </p:spPr>
      </p:pic>
    </p:spTree>
    <p:extLst>
      <p:ext uri="{BB962C8B-B14F-4D97-AF65-F5344CB8AC3E}">
        <p14:creationId xmlns:p14="http://schemas.microsoft.com/office/powerpoint/2010/main" val="41817743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hlinkClick r:id="rId3" action="ppaction://hlinksldjump"/>
          </p:cNvPr>
          <p:cNvSpPr/>
          <p:nvPr/>
        </p:nvSpPr>
        <p:spPr>
          <a:xfrm>
            <a:off x="4576607" y="2514600"/>
            <a:ext cx="1737360" cy="640080"/>
          </a:xfrm>
          <a:prstGeom prst="roundRect">
            <a:avLst/>
          </a:prstGeom>
          <a:solidFill>
            <a:schemeClr val="bg1"/>
          </a:solidFill>
          <a:ln>
            <a:solidFill>
              <a:schemeClr val="tx1"/>
            </a:solidFill>
          </a:ln>
          <a:effectLst>
            <a:outerShdw blurRad="50800" dist="38100" dir="2700000" algn="tl" rotWithShape="0">
              <a:schemeClr val="bg1">
                <a:lumMod val="50000"/>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80000"/>
              </a:lnSpc>
              <a:spcBef>
                <a:spcPct val="0"/>
              </a:spcBef>
              <a:defRPr/>
            </a:pPr>
            <a:r>
              <a:rPr lang="en-US" sz="2000" b="1" cap="small" dirty="0">
                <a:solidFill>
                  <a:schemeClr val="tx1"/>
                </a:solidFill>
                <a:latin typeface="Agency FB" pitchFamily="34" charset="0"/>
              </a:rPr>
              <a:t>Transactional</a:t>
            </a:r>
          </a:p>
          <a:p>
            <a:pPr lvl="0" algn="ctr">
              <a:lnSpc>
                <a:spcPct val="80000"/>
              </a:lnSpc>
              <a:spcBef>
                <a:spcPct val="0"/>
              </a:spcBef>
              <a:defRPr/>
            </a:pPr>
            <a:r>
              <a:rPr lang="en-US" sz="2000" b="1" cap="small" dirty="0">
                <a:solidFill>
                  <a:schemeClr val="tx1"/>
                </a:solidFill>
                <a:latin typeface="Agency FB" pitchFamily="34" charset="0"/>
              </a:rPr>
              <a:t>Supervisor</a:t>
            </a:r>
          </a:p>
        </p:txBody>
      </p:sp>
      <p:sp>
        <p:nvSpPr>
          <p:cNvPr id="49" name="Rounded Rectangle 48">
            <a:hlinkClick r:id="rId4" action="ppaction://hlinksldjump"/>
          </p:cNvPr>
          <p:cNvSpPr/>
          <p:nvPr/>
        </p:nvSpPr>
        <p:spPr>
          <a:xfrm>
            <a:off x="2078833" y="1828800"/>
            <a:ext cx="1737360" cy="640080"/>
          </a:xfrm>
          <a:prstGeom prst="roundRect">
            <a:avLst/>
          </a:prstGeom>
          <a:solidFill>
            <a:schemeClr val="bg1"/>
          </a:solidFill>
          <a:ln>
            <a:solidFill>
              <a:schemeClr val="tx1"/>
            </a:solidFill>
          </a:ln>
          <a:effectLst>
            <a:outerShdw blurRad="50800" dist="38100" dir="2700000" algn="tl" rotWithShape="0">
              <a:schemeClr val="bg1">
                <a:lumMod val="50000"/>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80000"/>
              </a:lnSpc>
              <a:spcBef>
                <a:spcPct val="0"/>
              </a:spcBef>
              <a:defRPr/>
            </a:pPr>
            <a:r>
              <a:rPr lang="en-US" sz="2000" b="1" cap="small" dirty="0">
                <a:solidFill>
                  <a:schemeClr val="tx1"/>
                </a:solidFill>
                <a:latin typeface="Agency FB" pitchFamily="34" charset="0"/>
              </a:rPr>
              <a:t>Executive</a:t>
            </a:r>
          </a:p>
          <a:p>
            <a:pPr lvl="0" algn="ctr">
              <a:lnSpc>
                <a:spcPct val="80000"/>
              </a:lnSpc>
              <a:spcBef>
                <a:spcPct val="0"/>
              </a:spcBef>
              <a:defRPr/>
            </a:pPr>
            <a:r>
              <a:rPr lang="en-US" sz="2000" b="1" cap="small" dirty="0">
                <a:solidFill>
                  <a:schemeClr val="tx1"/>
                </a:solidFill>
                <a:latin typeface="Agency FB" pitchFamily="34" charset="0"/>
              </a:rPr>
              <a:t>Leadership</a:t>
            </a:r>
          </a:p>
        </p:txBody>
      </p:sp>
      <p:sp>
        <p:nvSpPr>
          <p:cNvPr id="48" name="Rounded Rectangle 47">
            <a:hlinkClick r:id="rId5" action="ppaction://hlinksldjump"/>
          </p:cNvPr>
          <p:cNvSpPr/>
          <p:nvPr/>
        </p:nvSpPr>
        <p:spPr>
          <a:xfrm>
            <a:off x="152400" y="3159185"/>
            <a:ext cx="1737360" cy="640080"/>
          </a:xfrm>
          <a:prstGeom prst="roundRect">
            <a:avLst/>
          </a:prstGeom>
          <a:solidFill>
            <a:schemeClr val="bg1"/>
          </a:solidFill>
          <a:ln>
            <a:solidFill>
              <a:schemeClr val="tx1"/>
            </a:solidFill>
          </a:ln>
          <a:effectLst>
            <a:outerShdw blurRad="50800" dist="38100" dir="2700000" algn="tl" rotWithShape="0">
              <a:schemeClr val="bg1">
                <a:lumMod val="50000"/>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80000"/>
              </a:lnSpc>
              <a:spcBef>
                <a:spcPct val="0"/>
              </a:spcBef>
              <a:defRPr/>
            </a:pPr>
            <a:r>
              <a:rPr lang="en-US" sz="2000" b="1" cap="small" dirty="0">
                <a:solidFill>
                  <a:schemeClr val="tx1"/>
                </a:solidFill>
                <a:latin typeface="Agency FB" pitchFamily="34" charset="0"/>
              </a:rPr>
              <a:t>Transformational</a:t>
            </a:r>
          </a:p>
          <a:p>
            <a:pPr lvl="0" algn="ctr">
              <a:lnSpc>
                <a:spcPct val="80000"/>
              </a:lnSpc>
              <a:spcBef>
                <a:spcPct val="0"/>
              </a:spcBef>
              <a:defRPr/>
            </a:pPr>
            <a:r>
              <a:rPr lang="en-US" sz="2000" b="1" cap="small" dirty="0">
                <a:solidFill>
                  <a:schemeClr val="tx1"/>
                </a:solidFill>
                <a:latin typeface="Agency FB" pitchFamily="34" charset="0"/>
              </a:rPr>
              <a:t>Senior Manager</a:t>
            </a:r>
          </a:p>
        </p:txBody>
      </p:sp>
      <p:sp>
        <p:nvSpPr>
          <p:cNvPr id="36" name="Rounded Rectangle 35">
            <a:hlinkClick r:id="rId6" action="ppaction://hlinksldjump"/>
          </p:cNvPr>
          <p:cNvSpPr/>
          <p:nvPr/>
        </p:nvSpPr>
        <p:spPr>
          <a:xfrm>
            <a:off x="2709598" y="4114800"/>
            <a:ext cx="1737360" cy="640080"/>
          </a:xfrm>
          <a:prstGeom prst="roundRect">
            <a:avLst/>
          </a:prstGeom>
          <a:solidFill>
            <a:schemeClr val="bg1"/>
          </a:solidFill>
          <a:ln>
            <a:solidFill>
              <a:schemeClr val="tx1"/>
            </a:solidFill>
          </a:ln>
          <a:effectLst>
            <a:outerShdw blurRad="50800" dist="38100" dir="2700000" algn="tl" rotWithShape="0">
              <a:schemeClr val="bg1">
                <a:lumMod val="50000"/>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80000"/>
              </a:lnSpc>
              <a:spcBef>
                <a:spcPct val="0"/>
              </a:spcBef>
              <a:defRPr/>
            </a:pPr>
            <a:r>
              <a:rPr lang="en-US" sz="2000" b="1" cap="small" dirty="0">
                <a:solidFill>
                  <a:schemeClr val="tx1"/>
                </a:solidFill>
                <a:latin typeface="Agency FB" pitchFamily="34" charset="0"/>
              </a:rPr>
              <a:t>Relational</a:t>
            </a:r>
          </a:p>
          <a:p>
            <a:pPr lvl="0" algn="ctr">
              <a:lnSpc>
                <a:spcPct val="80000"/>
              </a:lnSpc>
              <a:spcBef>
                <a:spcPct val="0"/>
              </a:spcBef>
              <a:defRPr/>
            </a:pPr>
            <a:r>
              <a:rPr lang="en-US" sz="2000" b="1" cap="small" dirty="0">
                <a:solidFill>
                  <a:schemeClr val="tx1"/>
                </a:solidFill>
                <a:latin typeface="Agency FB" pitchFamily="34" charset="0"/>
              </a:rPr>
              <a:t>Mid-Manager</a:t>
            </a:r>
          </a:p>
        </p:txBody>
      </p:sp>
      <p:sp>
        <p:nvSpPr>
          <p:cNvPr id="33" name="Content Placeholder 16"/>
          <p:cNvSpPr txBox="1">
            <a:spLocks/>
          </p:cNvSpPr>
          <p:nvPr/>
        </p:nvSpPr>
        <p:spPr>
          <a:xfrm>
            <a:off x="4572000" y="3159825"/>
            <a:ext cx="1737360" cy="1371600"/>
          </a:xfrm>
          <a:prstGeom prst="rect">
            <a:avLst/>
          </a:prstGeom>
          <a:noFill/>
          <a:ln>
            <a:noFill/>
          </a:ln>
        </p:spPr>
        <p:txBody>
          <a:bodyPr anchor="t">
            <a:noAutofit/>
          </a:bodyPr>
          <a:lstStyle/>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Problem Solving</a:t>
            </a:r>
          </a:p>
          <a:p>
            <a:pPr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a:solidFill>
                  <a:sysClr val="windowText" lastClr="000000"/>
                </a:solidFill>
                <a:latin typeface="Aharoni" pitchFamily="2" charset="-79"/>
                <a:ea typeface="Calibri"/>
                <a:cs typeface="Aharoni" pitchFamily="2" charset="-79"/>
              </a:rPr>
              <a:t>	</a:t>
            </a:r>
            <a:r>
              <a:rPr lang="en-US" sz="1200" b="1" spc="50">
                <a:latin typeface="Agency FB" pitchFamily="34" charset="0"/>
              </a:rPr>
              <a:t>Flexibility</a:t>
            </a:r>
            <a:endParaRPr lang="en-US" sz="1200" b="1" spc="50" dirty="0">
              <a:latin typeface="Agency FB" pitchFamily="34" charset="0"/>
            </a:endParaRP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Accountability</a:t>
            </a:r>
          </a:p>
          <a:p>
            <a:pPr lvl="0"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Creativity/Innovation</a:t>
            </a:r>
          </a:p>
          <a:p>
            <a:pPr lvl="0" defTabSz="182880">
              <a:buClr>
                <a:srgbClr val="C00000"/>
              </a:buClr>
              <a:buSzPct val="130000"/>
            </a:pPr>
            <a:r>
              <a:rPr lang="en-US" sz="1200" dirty="0">
                <a:solidFill>
                  <a:srgbClr val="FFFF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Team Building</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Customer Service</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Technical Credibility</a:t>
            </a:r>
          </a:p>
        </p:txBody>
      </p:sp>
      <p:sp>
        <p:nvSpPr>
          <p:cNvPr id="50" name="Content Placeholder 16"/>
          <p:cNvSpPr txBox="1">
            <a:spLocks/>
          </p:cNvSpPr>
          <p:nvPr/>
        </p:nvSpPr>
        <p:spPr>
          <a:xfrm>
            <a:off x="2078833" y="2474025"/>
            <a:ext cx="1737360" cy="1371600"/>
          </a:xfrm>
          <a:prstGeom prst="rect">
            <a:avLst/>
          </a:prstGeom>
          <a:noFill/>
          <a:ln>
            <a:noFill/>
          </a:ln>
        </p:spPr>
        <p:txBody>
          <a:bodyPr anchor="t">
            <a:noAutofit/>
          </a:bodyPr>
          <a:lstStyle/>
          <a:p>
            <a:pPr lvl="0"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Vision</a:t>
            </a:r>
          </a:p>
          <a:p>
            <a:pPr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Strategic Thinking</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Decisiveness</a:t>
            </a:r>
          </a:p>
          <a:p>
            <a:pPr lvl="0" defTabSz="182880">
              <a:buClr>
                <a:srgbClr val="C00000"/>
              </a:buClr>
              <a:buSzPct val="130000"/>
            </a:pPr>
            <a:r>
              <a:rPr lang="en-US" sz="1200" dirty="0">
                <a:solidFill>
                  <a:srgbClr val="FFFF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Developing Others</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Accountability</a:t>
            </a:r>
          </a:p>
          <a:p>
            <a:pPr lvl="0" defTabSz="182880">
              <a:buClr>
                <a:srgbClr val="C00000"/>
              </a:buClr>
              <a:buSzPct val="130000"/>
            </a:pPr>
            <a:r>
              <a:rPr lang="en-US" sz="1200" dirty="0">
                <a:solidFill>
                  <a:srgbClr val="7030A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Influencing/Negotiating</a:t>
            </a:r>
          </a:p>
          <a:p>
            <a:pPr lvl="0" defTabSz="182880">
              <a:buClr>
                <a:srgbClr val="C00000"/>
              </a:buClr>
              <a:buSzPct val="130000"/>
            </a:pPr>
            <a:r>
              <a:rPr lang="en-US" sz="1200" dirty="0">
                <a:solidFill>
                  <a:srgbClr val="7030A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 Political Savvy</a:t>
            </a:r>
          </a:p>
        </p:txBody>
      </p:sp>
      <p:sp>
        <p:nvSpPr>
          <p:cNvPr id="53" name="Content Placeholder 16"/>
          <p:cNvSpPr txBox="1">
            <a:spLocks/>
          </p:cNvSpPr>
          <p:nvPr/>
        </p:nvSpPr>
        <p:spPr>
          <a:xfrm>
            <a:off x="152400" y="3804410"/>
            <a:ext cx="1828800" cy="1371600"/>
          </a:xfrm>
          <a:prstGeom prst="rect">
            <a:avLst/>
          </a:prstGeom>
          <a:noFill/>
          <a:ln>
            <a:noFill/>
          </a:ln>
        </p:spPr>
        <p:txBody>
          <a:bodyPr anchor="t">
            <a:noAutofit/>
          </a:bodyPr>
          <a:lstStyle/>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Decisiveness</a:t>
            </a:r>
          </a:p>
          <a:p>
            <a:pPr defTabSz="182880">
              <a:buClr>
                <a:srgbClr val="C00000"/>
              </a:buClr>
              <a:buSzPct val="130000"/>
            </a:pPr>
            <a:r>
              <a:rPr lang="en-US" sz="1200" dirty="0">
                <a:solidFill>
                  <a:srgbClr val="7030A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Partnering</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Accountability</a:t>
            </a:r>
          </a:p>
          <a:p>
            <a:pPr lvl="0" defTabSz="182880">
              <a:buClr>
                <a:srgbClr val="C00000"/>
              </a:buClr>
              <a:buSzPct val="130000"/>
            </a:pPr>
            <a:r>
              <a:rPr lang="en-US" sz="1200" dirty="0">
                <a:solidFill>
                  <a:srgbClr val="7030A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Influencing/Negotiating</a:t>
            </a:r>
          </a:p>
          <a:p>
            <a:pPr lvl="0"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External Awareness</a:t>
            </a:r>
          </a:p>
          <a:p>
            <a:pPr lvl="0"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Strategic Thinking</a:t>
            </a:r>
          </a:p>
          <a:p>
            <a:pPr lvl="0" defTabSz="182880">
              <a:buClr>
                <a:srgbClr val="C00000"/>
              </a:buClr>
              <a:buSzPct val="130000"/>
            </a:pPr>
            <a:r>
              <a:rPr lang="en-US" sz="1200" dirty="0">
                <a:solidFill>
                  <a:srgbClr val="FFFF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Developing Others</a:t>
            </a:r>
          </a:p>
        </p:txBody>
      </p:sp>
      <p:sp>
        <p:nvSpPr>
          <p:cNvPr id="52" name="Content Placeholder 16"/>
          <p:cNvSpPr txBox="1">
            <a:spLocks/>
          </p:cNvSpPr>
          <p:nvPr/>
        </p:nvSpPr>
        <p:spPr>
          <a:xfrm>
            <a:off x="2720231" y="4760025"/>
            <a:ext cx="1737360" cy="1371600"/>
          </a:xfrm>
          <a:prstGeom prst="rect">
            <a:avLst/>
          </a:prstGeom>
          <a:noFill/>
          <a:ln>
            <a:noFill/>
          </a:ln>
        </p:spPr>
        <p:txBody>
          <a:bodyPr anchor="t">
            <a:noAutofit/>
          </a:bodyPr>
          <a:lstStyle/>
          <a:p>
            <a:pPr lvl="0" defTabSz="182880">
              <a:buClr>
                <a:srgbClr val="C00000"/>
              </a:buClr>
              <a:buSzPct val="130000"/>
            </a:pPr>
            <a:r>
              <a:rPr lang="en-US" sz="1200" dirty="0">
                <a:solidFill>
                  <a:srgbClr val="FFFF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Team Building</a:t>
            </a:r>
            <a:endParaRPr lang="en-US" sz="1200" dirty="0">
              <a:solidFill>
                <a:srgbClr val="006600"/>
              </a:solidFill>
              <a:latin typeface="Wingdings" pitchFamily="2" charset="2"/>
              <a:ea typeface="Calibri"/>
              <a:cs typeface="Aharoni" pitchFamily="2" charset="-79"/>
            </a:endParaRPr>
          </a:p>
          <a:p>
            <a:pPr lvl="0"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Creativity/Innovation</a:t>
            </a:r>
            <a:endParaRPr lang="en-US" sz="1200" dirty="0">
              <a:solidFill>
                <a:srgbClr val="006600"/>
              </a:solidFill>
              <a:latin typeface="Wingdings" pitchFamily="2" charset="2"/>
              <a:ea typeface="Calibri"/>
              <a:cs typeface="Aharoni" pitchFamily="2" charset="-79"/>
            </a:endParaRP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Problem Solving</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Accountability</a:t>
            </a:r>
          </a:p>
          <a:p>
            <a:pPr defTabSz="182880">
              <a:buClr>
                <a:srgbClr val="C00000"/>
              </a:buClr>
              <a:buSzPct val="130000"/>
            </a:pPr>
            <a:r>
              <a:rPr lang="en-US" sz="1200" dirty="0">
                <a:solidFill>
                  <a:srgbClr val="FF0000"/>
                </a:solidFill>
                <a:latin typeface="Wingdings" pitchFamily="2" charset="2"/>
                <a:ea typeface="Calibri"/>
                <a:cs typeface="Aharoni" pitchFamily="2" charset="-79"/>
              </a:rPr>
              <a:t>n</a:t>
            </a:r>
            <a:r>
              <a:rPr lang="en-US" sz="1200">
                <a:solidFill>
                  <a:sysClr val="windowText" lastClr="000000"/>
                </a:solidFill>
                <a:latin typeface="Aharoni" pitchFamily="2" charset="-79"/>
                <a:ea typeface="Calibri"/>
                <a:cs typeface="Aharoni" pitchFamily="2" charset="-79"/>
              </a:rPr>
              <a:t>	</a:t>
            </a:r>
            <a:r>
              <a:rPr lang="en-US" sz="1200" b="1" spc="50">
                <a:latin typeface="Agency FB" pitchFamily="34" charset="0"/>
              </a:rPr>
              <a:t>Flexibility</a:t>
            </a:r>
            <a:endParaRPr lang="en-US" sz="1200" b="1" spc="50" dirty="0">
              <a:latin typeface="Agency FB" pitchFamily="34" charset="0"/>
            </a:endParaRPr>
          </a:p>
          <a:p>
            <a:pPr lvl="0" defTabSz="182880">
              <a:buClr>
                <a:srgbClr val="C00000"/>
              </a:buClr>
              <a:buSzPct val="130000"/>
            </a:pPr>
            <a:r>
              <a:rPr lang="en-US" sz="1200" dirty="0">
                <a:solidFill>
                  <a:srgbClr val="7030A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Partnering</a:t>
            </a:r>
          </a:p>
          <a:p>
            <a:pPr lvl="0" defTabSz="182880">
              <a:buClr>
                <a:srgbClr val="C00000"/>
              </a:buClr>
              <a:buSzPct val="130000"/>
            </a:pPr>
            <a:r>
              <a:rPr lang="en-US" sz="1200" dirty="0">
                <a:solidFill>
                  <a:srgbClr val="0066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Technical Credibility</a:t>
            </a:r>
          </a:p>
        </p:txBody>
      </p:sp>
      <p:sp>
        <p:nvSpPr>
          <p:cNvPr id="51" name="Title 50"/>
          <p:cNvSpPr>
            <a:spLocks noGrp="1"/>
          </p:cNvSpPr>
          <p:nvPr>
            <p:ph type="title"/>
          </p:nvPr>
        </p:nvSpPr>
        <p:spPr>
          <a:xfrm>
            <a:off x="6422745" y="192025"/>
            <a:ext cx="2560320" cy="822960"/>
          </a:xfrm>
          <a:solidFill>
            <a:schemeClr val="tx1"/>
          </a:solidFill>
          <a:ln w="25400">
            <a:solidFill>
              <a:schemeClr val="tx1">
                <a:lumMod val="75000"/>
                <a:lumOff val="25000"/>
              </a:schemeClr>
            </a:solidFill>
          </a:ln>
          <a:scene3d>
            <a:camera prst="orthographicFront"/>
            <a:lightRig rig="twoPt" dir="tl">
              <a:rot lat="0" lon="0" rev="4800000"/>
            </a:lightRig>
          </a:scene3d>
          <a:sp3d>
            <a:bevelT prst="angle"/>
          </a:sp3d>
        </p:spPr>
        <p:txBody>
          <a:bodyPr>
            <a:noAutofit/>
            <a:sp3d extrusionH="25400" contourW="6350" prstMaterial="plastic">
              <a:bevelT w="38100" h="31750"/>
              <a:contourClr>
                <a:schemeClr val="bg1"/>
              </a:contourClr>
            </a:sp3d>
          </a:bodyPr>
          <a:lstStyle/>
          <a:p>
            <a:pPr>
              <a:lnSpc>
                <a:spcPct val="80000"/>
              </a:lnSpc>
            </a:pPr>
            <a:r>
              <a:rPr lang="en-US" sz="2800" b="1" cap="small" dirty="0">
                <a:ln w="11430"/>
                <a:solidFill>
                  <a:schemeClr val="bg1"/>
                </a:solidFill>
                <a:latin typeface="Aharoni" pitchFamily="2" charset="-79"/>
                <a:cs typeface="Aharoni" pitchFamily="2" charset="-79"/>
              </a:rPr>
              <a:t>Levels of Leadership</a:t>
            </a:r>
            <a:endParaRPr lang="en-US" sz="2800" b="1" cap="small" dirty="0">
              <a:ln w="11430"/>
              <a:solidFill>
                <a:schemeClr val="bg1"/>
              </a:solidFill>
            </a:endParaRPr>
          </a:p>
        </p:txBody>
      </p:sp>
      <p:sp>
        <p:nvSpPr>
          <p:cNvPr id="54" name="Content Placeholder 16"/>
          <p:cNvSpPr>
            <a:spLocks noGrp="1"/>
          </p:cNvSpPr>
          <p:nvPr>
            <p:ph idx="1"/>
          </p:nvPr>
        </p:nvSpPr>
        <p:spPr>
          <a:xfrm>
            <a:off x="6324600" y="990600"/>
            <a:ext cx="2743200" cy="5669280"/>
          </a:xfrm>
          <a:noFill/>
          <a:ln w="25400">
            <a:noFill/>
          </a:ln>
          <a:scene3d>
            <a:camera prst="orthographicFront"/>
            <a:lightRig rig="threePt" dir="t"/>
          </a:scene3d>
          <a:sp3d>
            <a:bevelT w="50800" h="50800" prst="angle"/>
          </a:sp3d>
        </p:spPr>
        <p:txBody>
          <a:bodyPr anchor="t">
            <a:noAutofit/>
          </a:bodyPr>
          <a:lstStyle/>
          <a:p>
            <a:pPr marL="0" algn="ctr">
              <a:spcBef>
                <a:spcPts val="0"/>
              </a:spcBef>
              <a:buNone/>
            </a:pPr>
            <a:r>
              <a:rPr lang="en-US" sz="2400" dirty="0"/>
              <a:t>Foundational Competencies form the base upon which leadership is built. </a:t>
            </a:r>
          </a:p>
          <a:p>
            <a:pPr marL="0" algn="ctr">
              <a:spcBef>
                <a:spcPts val="0"/>
              </a:spcBef>
              <a:buNone/>
            </a:pPr>
            <a:endParaRPr lang="en-US" sz="2400" dirty="0"/>
          </a:p>
          <a:p>
            <a:pPr marL="0" algn="ctr">
              <a:spcBef>
                <a:spcPts val="0"/>
              </a:spcBef>
              <a:buNone/>
            </a:pPr>
            <a:r>
              <a:rPr lang="en-US" sz="2400" dirty="0"/>
              <a:t>Leadership development is not always linear. </a:t>
            </a:r>
          </a:p>
          <a:p>
            <a:pPr marL="0" algn="ctr">
              <a:spcBef>
                <a:spcPts val="0"/>
              </a:spcBef>
              <a:buNone/>
            </a:pPr>
            <a:endParaRPr lang="en-US" sz="2400" dirty="0"/>
          </a:p>
          <a:p>
            <a:pPr marL="0" algn="ctr">
              <a:spcBef>
                <a:spcPts val="0"/>
              </a:spcBef>
              <a:buNone/>
            </a:pPr>
            <a:r>
              <a:rPr lang="en-US" sz="2400" dirty="0"/>
              <a:t>This Leadership Competency Model may be updated as organizational changes evolve.</a:t>
            </a:r>
          </a:p>
        </p:txBody>
      </p:sp>
      <p:sp>
        <p:nvSpPr>
          <p:cNvPr id="24" name="Down Arrow 23"/>
          <p:cNvSpPr>
            <a:spLocks noChangeAspect="1"/>
          </p:cNvSpPr>
          <p:nvPr/>
        </p:nvSpPr>
        <p:spPr>
          <a:xfrm>
            <a:off x="4267200" y="1524000"/>
            <a:ext cx="647590" cy="777110"/>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a:spLocks noChangeAspect="1"/>
          </p:cNvSpPr>
          <p:nvPr/>
        </p:nvSpPr>
        <p:spPr>
          <a:xfrm rot="7200000">
            <a:off x="4822801" y="4658138"/>
            <a:ext cx="647591" cy="777109"/>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a:spLocks noChangeAspect="1"/>
          </p:cNvSpPr>
          <p:nvPr/>
        </p:nvSpPr>
        <p:spPr>
          <a:xfrm rot="18000000">
            <a:off x="1089001" y="2143538"/>
            <a:ext cx="647591" cy="777109"/>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a:spLocks noChangeAspect="1"/>
          </p:cNvSpPr>
          <p:nvPr/>
        </p:nvSpPr>
        <p:spPr>
          <a:xfrm rot="10800000">
            <a:off x="1828801" y="5166490"/>
            <a:ext cx="647590" cy="777110"/>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a:spLocks/>
          </p:cNvSpPr>
          <p:nvPr/>
        </p:nvSpPr>
        <p:spPr>
          <a:xfrm>
            <a:off x="-1981200" y="304800"/>
            <a:ext cx="5029200" cy="731520"/>
          </a:xfrm>
          <a:prstGeom prst="rightArrow">
            <a:avLst>
              <a:gd name="adj1" fmla="val 57752"/>
              <a:gd name="adj2" fmla="val 53481"/>
            </a:avLst>
          </a:prstGeom>
          <a:solidFill>
            <a:srgbClr val="C00000"/>
          </a:solidFill>
          <a:ln>
            <a:noFill/>
          </a:ln>
          <a:effectLst>
            <a:outerShdw blurRad="184150" dist="241300" dir="11520000" sx="110000" sy="110000" algn="ctr">
              <a:srgbClr val="000000">
                <a:alpha val="18000"/>
              </a:srgbClr>
            </a:outerShdw>
          </a:effectLst>
          <a:scene3d>
            <a:camera prst="perspectiveFront" fov="6600000">
              <a:rot lat="298856" lon="4226214" rev="299999"/>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41" name="Content Placeholder 2"/>
          <p:cNvSpPr txBox="1">
            <a:spLocks/>
          </p:cNvSpPr>
          <p:nvPr/>
        </p:nvSpPr>
        <p:spPr>
          <a:xfrm>
            <a:off x="-1295400" y="381000"/>
            <a:ext cx="4846320" cy="1097280"/>
          </a:xfrm>
          <a:prstGeom prst="rect">
            <a:avLst/>
          </a:prstGeom>
        </p:spPr>
        <p:txBody>
          <a:bodyPr>
            <a:noAutofit/>
            <a:scene3d>
              <a:camera prst="perspectiveHeroicExtremeLeftFacing" fov="5400000">
                <a:rot lat="354468" lon="3298395" rev="21568871"/>
              </a:camera>
              <a:lightRig rig="harsh" dir="tl"/>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4000" b="1" i="0" u="none" strike="noStrike" kern="1200" cap="small" spc="300" noProof="0" dirty="0">
                <a:ln w="11430"/>
                <a:solidFill>
                  <a:schemeClr val="bg1">
                    <a:lumMod val="85000"/>
                  </a:schemeClr>
                </a:solidFill>
                <a:effectLst/>
                <a:uLnTx/>
                <a:uFillTx/>
                <a:latin typeface="Aharoni" pitchFamily="2" charset="-79"/>
                <a:cs typeface="Aharoni" pitchFamily="2" charset="-79"/>
              </a:rPr>
              <a:t>Foundational</a:t>
            </a:r>
          </a:p>
        </p:txBody>
      </p:sp>
      <p:sp>
        <p:nvSpPr>
          <p:cNvPr id="61" name="Content Placeholder 16"/>
          <p:cNvSpPr txBox="1">
            <a:spLocks/>
          </p:cNvSpPr>
          <p:nvPr/>
        </p:nvSpPr>
        <p:spPr>
          <a:xfrm>
            <a:off x="3505200" y="533400"/>
            <a:ext cx="2103120" cy="1371600"/>
          </a:xfrm>
          <a:prstGeom prst="rect">
            <a:avLst/>
          </a:prstGeom>
          <a:noFill/>
          <a:ln>
            <a:noFill/>
          </a:ln>
        </p:spPr>
        <p:txBody>
          <a:bodyPr anchor="t">
            <a:noAutofit/>
          </a:bodyPr>
          <a:lstStyle/>
          <a:p>
            <a:pPr lvl="0"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Interpersonal Skills</a:t>
            </a:r>
          </a:p>
          <a:p>
            <a:pPr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Continual Learning	</a:t>
            </a:r>
          </a:p>
          <a:p>
            <a:pPr lvl="0"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Oral Communication</a:t>
            </a:r>
          </a:p>
          <a:p>
            <a:pPr lvl="0"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Written Communication</a:t>
            </a:r>
          </a:p>
          <a:p>
            <a:pPr lvl="0"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Integrity/Honesty</a:t>
            </a:r>
          </a:p>
          <a:p>
            <a:pPr lvl="0" defTabSz="182880">
              <a:buClr>
                <a:srgbClr val="C00000"/>
              </a:buClr>
              <a:buSzPct val="130000"/>
            </a:pPr>
            <a:r>
              <a:rPr lang="en-US" sz="1200" dirty="0">
                <a:solidFill>
                  <a:srgbClr val="C0000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200" b="1" spc="50" dirty="0">
                <a:latin typeface="Agency FB" pitchFamily="34" charset="0"/>
              </a:rPr>
              <a:t>Service Motivation</a:t>
            </a:r>
          </a:p>
        </p:txBody>
      </p:sp>
      <p:sp>
        <p:nvSpPr>
          <p:cNvPr id="37" name="Up Arrow 36">
            <a:hlinkClick r:id="rId7"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8" name="Up Arrow 37">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42" name="Up Arrow 41">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43" name="Up Arrow 42">
            <a:hlinkClick r:id="rId7"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44" name="Up Arrow 43">
            <a:hlinkClick r:id="rId8" action="ppaction://hlinksldjump"/>
          </p:cNvPr>
          <p:cNvSpPr/>
          <p:nvPr/>
        </p:nvSpPr>
        <p:spPr>
          <a:xfrm>
            <a:off x="4946623" y="6358720"/>
            <a:ext cx="1051560" cy="365760"/>
          </a:xfrm>
          <a:prstGeom prst="upArrow">
            <a:avLst>
              <a:gd name="adj1" fmla="val 74753"/>
              <a:gd name="adj2" fmla="val 50000"/>
            </a:avLst>
          </a:prstGeom>
          <a:solidFill>
            <a:schemeClr val="bg1"/>
          </a:solidFill>
          <a:ln>
            <a:noFill/>
          </a:ln>
          <a:scene3d>
            <a:camera prst="orthographicFront"/>
            <a:lightRig rig="threePt" dir="t">
              <a:rot lat="0" lon="0" rev="17400000"/>
            </a:lightRig>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Tree>
    <p:extLst>
      <p:ext uri="{BB962C8B-B14F-4D97-AF65-F5344CB8AC3E}">
        <p14:creationId xmlns:p14="http://schemas.microsoft.com/office/powerpoint/2010/main" val="1855555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6172200" y="192025"/>
            <a:ext cx="2743200" cy="822960"/>
          </a:xfrm>
          <a:solidFill>
            <a:schemeClr val="tx1"/>
          </a:solidFill>
          <a:ln w="25400">
            <a:solidFill>
              <a:schemeClr val="tx1">
                <a:lumMod val="75000"/>
                <a:lumOff val="25000"/>
              </a:schemeClr>
            </a:solidFill>
          </a:ln>
          <a:scene3d>
            <a:camera prst="orthographicFront"/>
            <a:lightRig rig="twoPt" dir="tl">
              <a:rot lat="0" lon="0" rev="4800000"/>
            </a:lightRig>
          </a:scene3d>
          <a:sp3d>
            <a:bevelT prst="angle"/>
          </a:sp3d>
        </p:spPr>
        <p:txBody>
          <a:bodyPr>
            <a:noAutofit/>
            <a:sp3d extrusionH="25400" contourW="6350" prstMaterial="plastic">
              <a:bevelT w="38100" h="31750"/>
              <a:contourClr>
                <a:schemeClr val="bg1"/>
              </a:contourClr>
            </a:sp3d>
          </a:bodyPr>
          <a:lstStyle/>
          <a:p>
            <a:pPr>
              <a:lnSpc>
                <a:spcPct val="80000"/>
              </a:lnSpc>
            </a:pPr>
            <a:r>
              <a:rPr lang="en-US" sz="2800" b="1" cap="small" dirty="0">
                <a:ln w="11430"/>
                <a:solidFill>
                  <a:schemeClr val="bg1"/>
                </a:solidFill>
                <a:latin typeface="Aharoni" pitchFamily="2" charset="-79"/>
                <a:cs typeface="Aharoni" pitchFamily="2" charset="-79"/>
              </a:rPr>
              <a:t>Transactional Leadership</a:t>
            </a:r>
            <a:endParaRPr lang="en-US" sz="2800" b="1" cap="small" dirty="0">
              <a:ln w="11430"/>
              <a:solidFill>
                <a:schemeClr val="bg1"/>
              </a:solidFill>
            </a:endParaRPr>
          </a:p>
        </p:txBody>
      </p:sp>
      <p:sp>
        <p:nvSpPr>
          <p:cNvPr id="54" name="Content Placeholder 16"/>
          <p:cNvSpPr>
            <a:spLocks noGrp="1"/>
          </p:cNvSpPr>
          <p:nvPr>
            <p:ph idx="1"/>
          </p:nvPr>
        </p:nvSpPr>
        <p:spPr>
          <a:xfrm>
            <a:off x="6248400" y="1039685"/>
            <a:ext cx="2743200" cy="5669280"/>
          </a:xfrm>
          <a:noFill/>
          <a:ln w="25400">
            <a:noFill/>
          </a:ln>
          <a:scene3d>
            <a:camera prst="orthographicFront"/>
            <a:lightRig rig="threePt" dir="t"/>
          </a:scene3d>
          <a:sp3d>
            <a:bevelT w="50800" h="50800" prst="angle"/>
          </a:sp3d>
        </p:spPr>
        <p:txBody>
          <a:bodyPr anchor="t">
            <a:noAutofit/>
          </a:bodyPr>
          <a:lstStyle/>
          <a:p>
            <a:pPr marL="0" algn="ctr">
              <a:spcBef>
                <a:spcPts val="0"/>
              </a:spcBef>
              <a:buNone/>
            </a:pPr>
            <a:r>
              <a:rPr lang="en-US" sz="2400" dirty="0"/>
              <a:t>The first appointment leader is assuming leadership duties for the first time, typically as a new supervisor or team leader.</a:t>
            </a:r>
          </a:p>
          <a:p>
            <a:pPr marL="0" algn="ctr">
              <a:spcBef>
                <a:spcPts val="0"/>
              </a:spcBef>
              <a:buNone/>
            </a:pPr>
            <a:endParaRPr lang="en-US" sz="2400" dirty="0"/>
          </a:p>
          <a:p>
            <a:pPr marL="0" algn="ctr">
              <a:spcBef>
                <a:spcPts val="0"/>
              </a:spcBef>
              <a:buNone/>
            </a:pPr>
            <a:r>
              <a:rPr lang="en-US" sz="2400" dirty="0"/>
              <a:t>The first appointment leader may not be a supervisor of record but demonstrates leadership abilities.</a:t>
            </a:r>
          </a:p>
        </p:txBody>
      </p:sp>
      <p:sp>
        <p:nvSpPr>
          <p:cNvPr id="25" name="Rounded Rectangle 24">
            <a:hlinkClick r:id="" action="ppaction://noaction"/>
          </p:cNvPr>
          <p:cNvSpPr/>
          <p:nvPr/>
        </p:nvSpPr>
        <p:spPr>
          <a:xfrm>
            <a:off x="685800" y="281940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Customer</a:t>
            </a:r>
          </a:p>
          <a:p>
            <a:pPr lvl="0" algn="ctr">
              <a:lnSpc>
                <a:spcPct val="80000"/>
              </a:lnSpc>
              <a:spcBef>
                <a:spcPct val="0"/>
              </a:spcBef>
              <a:defRPr/>
            </a:pPr>
            <a:r>
              <a:rPr lang="en-US" sz="2000" b="1" cap="small" dirty="0">
                <a:solidFill>
                  <a:schemeClr val="bg1"/>
                </a:solidFill>
                <a:latin typeface="Agency FB" pitchFamily="34" charset="0"/>
              </a:rPr>
              <a:t>Service</a:t>
            </a:r>
          </a:p>
        </p:txBody>
      </p:sp>
      <p:sp>
        <p:nvSpPr>
          <p:cNvPr id="32" name="Rounded Rectangle 31">
            <a:hlinkClick r:id="" action="ppaction://noaction"/>
          </p:cNvPr>
          <p:cNvSpPr/>
          <p:nvPr/>
        </p:nvSpPr>
        <p:spPr>
          <a:xfrm>
            <a:off x="1051560" y="4495800"/>
            <a:ext cx="1463040" cy="731520"/>
          </a:xfrm>
          <a:prstGeom prst="roundRect">
            <a:avLst/>
          </a:prstGeom>
          <a:solidFill>
            <a:srgbClr val="FFFF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tx1"/>
                </a:solidFill>
                <a:latin typeface="Agency FB" pitchFamily="34" charset="0"/>
              </a:rPr>
              <a:t>Team</a:t>
            </a:r>
          </a:p>
          <a:p>
            <a:pPr marL="0" lvl="2" algn="ctr">
              <a:lnSpc>
                <a:spcPct val="80000"/>
              </a:lnSpc>
              <a:spcBef>
                <a:spcPct val="0"/>
              </a:spcBef>
              <a:defRPr/>
            </a:pPr>
            <a:r>
              <a:rPr lang="en-US" sz="2000" b="1" cap="small" dirty="0">
                <a:solidFill>
                  <a:schemeClr val="tx1"/>
                </a:solidFill>
                <a:latin typeface="Agency FB" pitchFamily="34" charset="0"/>
              </a:rPr>
              <a:t>Building</a:t>
            </a:r>
          </a:p>
        </p:txBody>
      </p:sp>
      <p:sp>
        <p:nvSpPr>
          <p:cNvPr id="31" name="Rounded Rectangle 30">
            <a:hlinkClick r:id="rId3" action="ppaction://hlinksldjump"/>
          </p:cNvPr>
          <p:cNvSpPr/>
          <p:nvPr/>
        </p:nvSpPr>
        <p:spPr>
          <a:xfrm>
            <a:off x="3200400" y="528828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Creativity</a:t>
            </a:r>
          </a:p>
          <a:p>
            <a:pPr lvl="0" algn="ctr">
              <a:lnSpc>
                <a:spcPct val="80000"/>
              </a:lnSpc>
              <a:spcBef>
                <a:spcPct val="0"/>
              </a:spcBef>
              <a:defRPr/>
            </a:pPr>
            <a:r>
              <a:rPr lang="en-US" sz="2000" b="1" cap="small" dirty="0">
                <a:solidFill>
                  <a:schemeClr val="bg1"/>
                </a:solidFill>
                <a:latin typeface="Agency FB" pitchFamily="34" charset="0"/>
              </a:rPr>
              <a:t>&amp; Innovation</a:t>
            </a:r>
          </a:p>
        </p:txBody>
      </p:sp>
      <p:sp>
        <p:nvSpPr>
          <p:cNvPr id="30" name="Rounded Rectangle 29">
            <a:hlinkClick r:id="rId3" action="ppaction://hlinksldjump"/>
          </p:cNvPr>
          <p:cNvSpPr/>
          <p:nvPr/>
        </p:nvSpPr>
        <p:spPr>
          <a:xfrm>
            <a:off x="4709160" y="39928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Accountability</a:t>
            </a:r>
          </a:p>
        </p:txBody>
      </p:sp>
      <p:sp>
        <p:nvSpPr>
          <p:cNvPr id="23" name="Rounded Rectangle 22">
            <a:hlinkClick r:id="" action="ppaction://noaction"/>
          </p:cNvPr>
          <p:cNvSpPr/>
          <p:nvPr/>
        </p:nvSpPr>
        <p:spPr>
          <a:xfrm>
            <a:off x="3489960" y="76200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Problem</a:t>
            </a:r>
          </a:p>
          <a:p>
            <a:pPr lvl="0" algn="ctr">
              <a:lnSpc>
                <a:spcPct val="80000"/>
              </a:lnSpc>
              <a:spcBef>
                <a:spcPct val="0"/>
              </a:spcBef>
              <a:defRPr/>
            </a:pPr>
            <a:r>
              <a:rPr lang="en-US" sz="2000" b="1" cap="small" dirty="0">
                <a:solidFill>
                  <a:schemeClr val="bg1"/>
                </a:solidFill>
                <a:latin typeface="Agency FB" pitchFamily="34" charset="0"/>
              </a:rPr>
              <a:t>Solving</a:t>
            </a:r>
          </a:p>
        </p:txBody>
      </p:sp>
      <p:sp>
        <p:nvSpPr>
          <p:cNvPr id="29" name="Rounded Rectangle 28">
            <a:hlinkClick r:id="" action="ppaction://noaction"/>
          </p:cNvPr>
          <p:cNvSpPr/>
          <p:nvPr/>
        </p:nvSpPr>
        <p:spPr>
          <a:xfrm>
            <a:off x="4404360" y="22860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Adaptability</a:t>
            </a:r>
          </a:p>
          <a:p>
            <a:pPr lvl="0" algn="ctr">
              <a:lnSpc>
                <a:spcPct val="80000"/>
              </a:lnSpc>
              <a:spcBef>
                <a:spcPct val="0"/>
              </a:spcBef>
              <a:defRPr/>
            </a:pPr>
            <a:r>
              <a:rPr lang="en-US" sz="2000" b="1" cap="small" dirty="0">
                <a:solidFill>
                  <a:schemeClr val="bg1"/>
                </a:solidFill>
                <a:latin typeface="Agency FB" pitchFamily="34" charset="0"/>
              </a:rPr>
              <a:t>&amp; Flexibility</a:t>
            </a:r>
          </a:p>
        </p:txBody>
      </p:sp>
      <p:sp>
        <p:nvSpPr>
          <p:cNvPr id="27" name="Rounded Rectangle 26">
            <a:hlinkClick r:id="" action="ppaction://noaction"/>
          </p:cNvPr>
          <p:cNvSpPr/>
          <p:nvPr/>
        </p:nvSpPr>
        <p:spPr>
          <a:xfrm>
            <a:off x="2423160" y="18592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Technical</a:t>
            </a:r>
          </a:p>
          <a:p>
            <a:pPr lvl="0" algn="ctr">
              <a:lnSpc>
                <a:spcPct val="80000"/>
              </a:lnSpc>
              <a:spcBef>
                <a:spcPct val="0"/>
              </a:spcBef>
              <a:defRPr/>
            </a:pPr>
            <a:r>
              <a:rPr lang="en-US" sz="2000" b="1" cap="small" dirty="0">
                <a:solidFill>
                  <a:schemeClr val="bg1"/>
                </a:solidFill>
                <a:latin typeface="Agency FB" pitchFamily="34" charset="0"/>
              </a:rPr>
              <a:t>Credibility</a:t>
            </a:r>
          </a:p>
        </p:txBody>
      </p:sp>
      <p:sp>
        <p:nvSpPr>
          <p:cNvPr id="24" name="Down Arrow 23"/>
          <p:cNvSpPr>
            <a:spLocks noChangeAspect="1"/>
          </p:cNvSpPr>
          <p:nvPr/>
        </p:nvSpPr>
        <p:spPr>
          <a:xfrm>
            <a:off x="4457810" y="1356490"/>
            <a:ext cx="647590" cy="777110"/>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a:spLocks noChangeAspect="1"/>
          </p:cNvSpPr>
          <p:nvPr/>
        </p:nvSpPr>
        <p:spPr>
          <a:xfrm rot="3600000">
            <a:off x="5197608" y="3057938"/>
            <a:ext cx="647591" cy="777109"/>
          </a:xfrm>
          <a:prstGeom prst="downArrow">
            <a:avLst>
              <a:gd name="adj1" fmla="val 60746"/>
              <a:gd name="adj2" fmla="val 29361"/>
            </a:avLst>
          </a:prstGeom>
          <a:noFill/>
          <a:ln w="34925">
            <a:gradFill flip="none" rotWithShape="1">
              <a:gsLst>
                <a:gs pos="0">
                  <a:schemeClr val="tx1">
                    <a:lumMod val="75000"/>
                    <a:lumOff val="25000"/>
                    <a:alpha val="0"/>
                  </a:schemeClr>
                </a:gs>
                <a:gs pos="51000">
                  <a:schemeClr val="tx1">
                    <a:lumMod val="75000"/>
                    <a:lumOff val="25000"/>
                    <a:alpha val="37000"/>
                  </a:schemeClr>
                </a:gs>
                <a:gs pos="71000">
                  <a:schemeClr val="tx1">
                    <a:lumMod val="75000"/>
                    <a:lumOff val="25000"/>
                    <a:alpha val="70000"/>
                  </a:scheme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a:spLocks noChangeAspect="1"/>
          </p:cNvSpPr>
          <p:nvPr/>
        </p:nvSpPr>
        <p:spPr>
          <a:xfrm rot="7200000">
            <a:off x="4969008" y="4886738"/>
            <a:ext cx="647591" cy="777109"/>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a:spLocks noChangeAspect="1"/>
          </p:cNvSpPr>
          <p:nvPr/>
        </p:nvSpPr>
        <p:spPr>
          <a:xfrm rot="14400000">
            <a:off x="1241401" y="3708753"/>
            <a:ext cx="647591" cy="777109"/>
          </a:xfrm>
          <a:prstGeom prst="downArrow">
            <a:avLst>
              <a:gd name="adj1" fmla="val 60746"/>
              <a:gd name="adj2" fmla="val 29361"/>
            </a:avLst>
          </a:prstGeom>
          <a:gradFill>
            <a:gsLst>
              <a:gs pos="20000">
                <a:schemeClr val="tx1">
                  <a:lumMod val="100000"/>
                </a:schemeClr>
              </a:gs>
              <a:gs pos="50000">
                <a:schemeClr val="tx1">
                  <a:lumMod val="100000"/>
                </a:schemeClr>
              </a:gs>
              <a:gs pos="100000">
                <a:schemeClr val="bg1">
                  <a:alpha val="0"/>
                </a:schemeClr>
              </a:gs>
            </a:gsLst>
            <a:lin ang="16200000" scaled="1"/>
          </a:gradFill>
          <a:ln w="34925">
            <a:gradFill>
              <a:gsLst>
                <a:gs pos="0">
                  <a:schemeClr val="tx1">
                    <a:lumMod val="75000"/>
                    <a:lumOff val="25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rot lat="0" lon="0" rev="48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a:spLocks noChangeAspect="1"/>
          </p:cNvSpPr>
          <p:nvPr/>
        </p:nvSpPr>
        <p:spPr>
          <a:xfrm rot="18000000">
            <a:off x="1470001" y="1914938"/>
            <a:ext cx="647591" cy="777109"/>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a:spLocks noChangeAspect="1"/>
          </p:cNvSpPr>
          <p:nvPr/>
        </p:nvSpPr>
        <p:spPr>
          <a:xfrm rot="10800000">
            <a:off x="2248010" y="5395090"/>
            <a:ext cx="647590" cy="777110"/>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a:spLocks/>
          </p:cNvSpPr>
          <p:nvPr/>
        </p:nvSpPr>
        <p:spPr>
          <a:xfrm>
            <a:off x="-1981200" y="304800"/>
            <a:ext cx="5029200" cy="731520"/>
          </a:xfrm>
          <a:prstGeom prst="rightArrow">
            <a:avLst>
              <a:gd name="adj1" fmla="val 57752"/>
              <a:gd name="adj2" fmla="val 53481"/>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6600000">
              <a:rot lat="298856" lon="4226214" rev="299999"/>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41" name="Content Placeholder 2"/>
          <p:cNvSpPr txBox="1">
            <a:spLocks/>
          </p:cNvSpPr>
          <p:nvPr/>
        </p:nvSpPr>
        <p:spPr>
          <a:xfrm>
            <a:off x="-1264920" y="381000"/>
            <a:ext cx="4846320" cy="1097280"/>
          </a:xfrm>
          <a:prstGeom prst="rect">
            <a:avLst/>
          </a:prstGeom>
        </p:spPr>
        <p:txBody>
          <a:bodyPr>
            <a:noAutofit/>
            <a:scene3d>
              <a:camera prst="perspectiveHeroicExtremeLeftFacing" fov="5400000">
                <a:rot lat="350402" lon="2996838" rev="21537993"/>
              </a:camera>
              <a:lightRig rig="harsh" dir="tl"/>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4000" b="1" i="0" u="none" strike="noStrike" kern="1200" cap="small" spc="300" noProof="0" dirty="0">
                <a:ln w="11430"/>
                <a:solidFill>
                  <a:schemeClr val="bg1">
                    <a:lumMod val="50000"/>
                  </a:schemeClr>
                </a:solidFill>
                <a:effectLst/>
                <a:uLnTx/>
                <a:uFillTx/>
                <a:latin typeface="Aharoni" pitchFamily="2" charset="-79"/>
                <a:cs typeface="Aharoni" pitchFamily="2" charset="-79"/>
              </a:rPr>
              <a:t>Transactional</a:t>
            </a:r>
          </a:p>
        </p:txBody>
      </p:sp>
      <p:grpSp>
        <p:nvGrpSpPr>
          <p:cNvPr id="37" name="Group 22"/>
          <p:cNvGrpSpPr>
            <a:grpSpLocks noChangeAspect="1"/>
          </p:cNvGrpSpPr>
          <p:nvPr/>
        </p:nvGrpSpPr>
        <p:grpSpPr>
          <a:xfrm>
            <a:off x="2438400" y="2590800"/>
            <a:ext cx="2286000" cy="2497529"/>
            <a:chOff x="1918649" y="1109710"/>
            <a:chExt cx="4842965" cy="5291090"/>
          </a:xfrm>
        </p:grpSpPr>
        <p:sp>
          <p:nvSpPr>
            <p:cNvPr id="38" name="Down Arrow 37"/>
            <p:cNvSpPr/>
            <p:nvPr/>
          </p:nvSpPr>
          <p:spPr>
            <a:xfrm>
              <a:off x="3533380" y="1109710"/>
              <a:ext cx="1693755" cy="2032506"/>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10800000">
              <a:off x="3448022" y="4368294"/>
              <a:ext cx="1693755" cy="2032506"/>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3600000">
              <a:off x="4873278" y="1929694"/>
              <a:ext cx="1693755" cy="2032506"/>
            </a:xfrm>
            <a:prstGeom prst="downArrow">
              <a:avLst>
                <a:gd name="adj1" fmla="val 60746"/>
                <a:gd name="adj2" fmla="val 29361"/>
              </a:avLst>
            </a:prstGeom>
            <a:noFill/>
            <a:ln w="34925">
              <a:gradFill flip="none" rotWithShape="1">
                <a:gsLst>
                  <a:gs pos="0">
                    <a:schemeClr val="tx1">
                      <a:lumMod val="75000"/>
                      <a:lumOff val="25000"/>
                      <a:alpha val="0"/>
                    </a:schemeClr>
                  </a:gs>
                  <a:gs pos="51000">
                    <a:schemeClr val="tx1">
                      <a:lumMod val="75000"/>
                      <a:lumOff val="25000"/>
                      <a:alpha val="37000"/>
                    </a:schemeClr>
                  </a:gs>
                  <a:gs pos="71000">
                    <a:schemeClr val="tx1">
                      <a:lumMod val="75000"/>
                      <a:lumOff val="25000"/>
                      <a:alpha val="70000"/>
                    </a:scheme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14400000">
              <a:off x="2105621" y="3553440"/>
              <a:ext cx="1693755" cy="2032506"/>
            </a:xfrm>
            <a:prstGeom prst="downArrow">
              <a:avLst>
                <a:gd name="adj1" fmla="val 60746"/>
                <a:gd name="adj2" fmla="val 29361"/>
              </a:avLst>
            </a:prstGeom>
            <a:gradFill>
              <a:gsLst>
                <a:gs pos="20000">
                  <a:schemeClr val="tx1">
                    <a:lumMod val="100000"/>
                  </a:schemeClr>
                </a:gs>
                <a:gs pos="50000">
                  <a:schemeClr val="tx1">
                    <a:lumMod val="100000"/>
                  </a:schemeClr>
                </a:gs>
                <a:gs pos="100000">
                  <a:schemeClr val="bg1">
                    <a:alpha val="0"/>
                  </a:schemeClr>
                </a:gs>
              </a:gsLst>
              <a:lin ang="16200000" scaled="1"/>
            </a:gradFill>
            <a:ln w="34925">
              <a:gradFill>
                <a:gsLst>
                  <a:gs pos="0">
                    <a:schemeClr val="tx1">
                      <a:lumMod val="75000"/>
                      <a:lumOff val="25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rot lat="0" lon="0" rev="48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7200000">
              <a:off x="4898483" y="3554525"/>
              <a:ext cx="1693755" cy="2032506"/>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8000000">
              <a:off x="2088024" y="1928610"/>
              <a:ext cx="1693755" cy="2032506"/>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Up Arrow 49">
            <a:hlinkClick r:id="rId4"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52" name="Up Arrow 51">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53" name="Up Arrow 52">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55" name="Up Arrow 54">
            <a:hlinkClick r:id="rId4"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56" name="Up Arrow 55">
            <a:hlinkClick r:id="rId5" action="ppaction://hlinksldjump"/>
          </p:cNvPr>
          <p:cNvSpPr/>
          <p:nvPr/>
        </p:nvSpPr>
        <p:spPr>
          <a:xfrm>
            <a:off x="4946623" y="6358720"/>
            <a:ext cx="1051560" cy="365760"/>
          </a:xfrm>
          <a:prstGeom prst="upArrow">
            <a:avLst>
              <a:gd name="adj1" fmla="val 74753"/>
              <a:gd name="adj2" fmla="val 50000"/>
            </a:avLst>
          </a:prstGeom>
          <a:solidFill>
            <a:schemeClr val="bg1"/>
          </a:solidFill>
          <a:ln>
            <a:noFill/>
          </a:ln>
          <a:scene3d>
            <a:camera prst="orthographicFront"/>
            <a:lightRig rig="threePt" dir="t">
              <a:rot lat="0" lon="0" rev="17400000"/>
            </a:lightRig>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Tree>
    <p:extLst>
      <p:ext uri="{BB962C8B-B14F-4D97-AF65-F5344CB8AC3E}">
        <p14:creationId xmlns:p14="http://schemas.microsoft.com/office/powerpoint/2010/main" val="26506692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6423329" y="191493"/>
            <a:ext cx="2560320" cy="822960"/>
          </a:xfrm>
          <a:solidFill>
            <a:schemeClr val="tx1"/>
          </a:solidFill>
          <a:ln w="25400">
            <a:solidFill>
              <a:schemeClr val="tx1">
                <a:lumMod val="75000"/>
                <a:lumOff val="25000"/>
              </a:schemeClr>
            </a:solidFill>
          </a:ln>
          <a:scene3d>
            <a:camera prst="orthographicFront"/>
            <a:lightRig rig="twoPt" dir="tl">
              <a:rot lat="0" lon="0" rev="4800000"/>
            </a:lightRig>
          </a:scene3d>
          <a:sp3d>
            <a:bevelT prst="angle"/>
          </a:sp3d>
        </p:spPr>
        <p:txBody>
          <a:bodyPr>
            <a:noAutofit/>
            <a:sp3d extrusionH="25400" contourW="6350" prstMaterial="plastic">
              <a:bevelT w="38100" h="31750"/>
              <a:contourClr>
                <a:schemeClr val="bg1"/>
              </a:contourClr>
            </a:sp3d>
          </a:bodyPr>
          <a:lstStyle/>
          <a:p>
            <a:pPr>
              <a:lnSpc>
                <a:spcPct val="80000"/>
              </a:lnSpc>
            </a:pPr>
            <a:r>
              <a:rPr lang="en-US" sz="2800" b="1" cap="small" dirty="0">
                <a:ln w="11430"/>
                <a:solidFill>
                  <a:schemeClr val="bg1"/>
                </a:solidFill>
                <a:latin typeface="Aharoni" pitchFamily="2" charset="-79"/>
                <a:cs typeface="Aharoni" pitchFamily="2" charset="-79"/>
              </a:rPr>
              <a:t>Relational Leadership</a:t>
            </a:r>
            <a:endParaRPr lang="en-US" sz="2800" b="1" cap="small" dirty="0">
              <a:ln w="11430"/>
              <a:solidFill>
                <a:schemeClr val="bg1"/>
              </a:solidFill>
            </a:endParaRPr>
          </a:p>
        </p:txBody>
      </p:sp>
      <p:sp>
        <p:nvSpPr>
          <p:cNvPr id="40" name="Right Arrow 39"/>
          <p:cNvSpPr>
            <a:spLocks/>
          </p:cNvSpPr>
          <p:nvPr/>
        </p:nvSpPr>
        <p:spPr>
          <a:xfrm>
            <a:off x="-1981200" y="304800"/>
            <a:ext cx="5029200" cy="731520"/>
          </a:xfrm>
          <a:prstGeom prst="rightArrow">
            <a:avLst>
              <a:gd name="adj1" fmla="val 57752"/>
              <a:gd name="adj2" fmla="val 53481"/>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6600000">
              <a:rot lat="298856" lon="4226214" rev="299999"/>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41" name="Content Placeholder 2"/>
          <p:cNvSpPr txBox="1">
            <a:spLocks/>
          </p:cNvSpPr>
          <p:nvPr/>
        </p:nvSpPr>
        <p:spPr>
          <a:xfrm>
            <a:off x="-1264920" y="381000"/>
            <a:ext cx="4846320" cy="1097280"/>
          </a:xfrm>
          <a:prstGeom prst="rect">
            <a:avLst/>
          </a:prstGeom>
        </p:spPr>
        <p:txBody>
          <a:bodyPr>
            <a:noAutofit/>
            <a:scene3d>
              <a:camera prst="perspectiveHeroicExtremeLeftFacing" fov="5400000">
                <a:rot lat="350402" lon="2996838" rev="21537993"/>
              </a:camera>
              <a:lightRig rig="harsh" dir="tl"/>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4000" b="1" i="0" u="none" strike="noStrike" kern="1200" cap="small" spc="300" noProof="0" dirty="0">
                <a:ln w="11430"/>
                <a:solidFill>
                  <a:schemeClr val="bg1">
                    <a:lumMod val="50000"/>
                  </a:schemeClr>
                </a:solidFill>
                <a:effectLst/>
                <a:uLnTx/>
                <a:uFillTx/>
                <a:latin typeface="Aharoni" pitchFamily="2" charset="-79"/>
                <a:cs typeface="Aharoni" pitchFamily="2" charset="-79"/>
              </a:rPr>
              <a:t>Relational</a:t>
            </a:r>
          </a:p>
        </p:txBody>
      </p:sp>
      <p:sp>
        <p:nvSpPr>
          <p:cNvPr id="25" name="Rounded Rectangle 24">
            <a:hlinkClick r:id="rId3" action="ppaction://hlinksldjump"/>
          </p:cNvPr>
          <p:cNvSpPr/>
          <p:nvPr/>
        </p:nvSpPr>
        <p:spPr>
          <a:xfrm>
            <a:off x="685800" y="2819400"/>
            <a:ext cx="1463040" cy="731520"/>
          </a:xfrm>
          <a:prstGeom prst="roundRect">
            <a:avLst/>
          </a:prstGeom>
          <a:solidFill>
            <a:srgbClr val="FFFF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tx1"/>
                </a:solidFill>
                <a:latin typeface="Agency FB" pitchFamily="34" charset="0"/>
              </a:rPr>
              <a:t>Conflict Management</a:t>
            </a:r>
          </a:p>
        </p:txBody>
      </p:sp>
      <p:sp>
        <p:nvSpPr>
          <p:cNvPr id="33" name="Rounded Rectangle 32">
            <a:hlinkClick r:id="" action="ppaction://noaction"/>
          </p:cNvPr>
          <p:cNvSpPr/>
          <p:nvPr/>
        </p:nvSpPr>
        <p:spPr>
          <a:xfrm>
            <a:off x="1051560" y="4495800"/>
            <a:ext cx="1463040" cy="731520"/>
          </a:xfrm>
          <a:prstGeom prst="roundRect">
            <a:avLst/>
          </a:prstGeom>
          <a:solidFill>
            <a:srgbClr val="7030A0"/>
          </a:solidFill>
          <a:ln>
            <a:noFill/>
          </a:ln>
          <a:effectLst>
            <a:outerShdw blurRad="50800" dist="38100" dir="2700000" algn="tl" rotWithShape="0">
              <a:srgbClr val="7030A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Partnering</a:t>
            </a:r>
          </a:p>
        </p:txBody>
      </p:sp>
      <p:sp>
        <p:nvSpPr>
          <p:cNvPr id="37" name="Rounded Rectangle 36">
            <a:hlinkClick r:id="" action="ppaction://noaction"/>
          </p:cNvPr>
          <p:cNvSpPr/>
          <p:nvPr/>
        </p:nvSpPr>
        <p:spPr>
          <a:xfrm>
            <a:off x="3200400" y="52882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Accountability</a:t>
            </a:r>
          </a:p>
        </p:txBody>
      </p:sp>
      <p:sp>
        <p:nvSpPr>
          <p:cNvPr id="38" name="Rounded Rectangle 37">
            <a:hlinkClick r:id="" action="ppaction://noaction"/>
          </p:cNvPr>
          <p:cNvSpPr/>
          <p:nvPr/>
        </p:nvSpPr>
        <p:spPr>
          <a:xfrm>
            <a:off x="4709160" y="39928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Problem</a:t>
            </a:r>
          </a:p>
          <a:p>
            <a:pPr lvl="0" algn="ctr">
              <a:lnSpc>
                <a:spcPct val="80000"/>
              </a:lnSpc>
              <a:spcBef>
                <a:spcPct val="0"/>
              </a:spcBef>
              <a:defRPr/>
            </a:pPr>
            <a:r>
              <a:rPr lang="en-US" sz="2000" b="1" cap="small" dirty="0">
                <a:solidFill>
                  <a:schemeClr val="bg1"/>
                </a:solidFill>
                <a:latin typeface="Agency FB" pitchFamily="34" charset="0"/>
              </a:rPr>
              <a:t>Solving</a:t>
            </a:r>
          </a:p>
        </p:txBody>
      </p:sp>
      <p:sp>
        <p:nvSpPr>
          <p:cNvPr id="43" name="Rounded Rectangle 42">
            <a:hlinkClick r:id="" action="ppaction://noaction"/>
          </p:cNvPr>
          <p:cNvSpPr/>
          <p:nvPr/>
        </p:nvSpPr>
        <p:spPr>
          <a:xfrm>
            <a:off x="3489960" y="762000"/>
            <a:ext cx="1463040" cy="731520"/>
          </a:xfrm>
          <a:prstGeom prst="roundRect">
            <a:avLst/>
          </a:prstGeom>
          <a:solidFill>
            <a:srgbClr val="FFFF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tx1"/>
                </a:solidFill>
                <a:latin typeface="Agency FB" pitchFamily="34" charset="0"/>
              </a:rPr>
              <a:t>Team</a:t>
            </a:r>
          </a:p>
          <a:p>
            <a:pPr marL="0" lvl="2" algn="ctr">
              <a:lnSpc>
                <a:spcPct val="80000"/>
              </a:lnSpc>
              <a:spcBef>
                <a:spcPct val="0"/>
              </a:spcBef>
              <a:defRPr/>
            </a:pPr>
            <a:r>
              <a:rPr lang="en-US" sz="2000" b="1" cap="small" dirty="0">
                <a:solidFill>
                  <a:schemeClr val="tx1"/>
                </a:solidFill>
                <a:latin typeface="Agency FB" pitchFamily="34" charset="0"/>
              </a:rPr>
              <a:t>Building</a:t>
            </a:r>
          </a:p>
        </p:txBody>
      </p:sp>
      <p:sp>
        <p:nvSpPr>
          <p:cNvPr id="44" name="Rounded Rectangle 43">
            <a:hlinkClick r:id="rId4" action="ppaction://hlinksldjump"/>
          </p:cNvPr>
          <p:cNvSpPr/>
          <p:nvPr/>
        </p:nvSpPr>
        <p:spPr>
          <a:xfrm>
            <a:off x="4404360" y="22860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Creativity</a:t>
            </a:r>
          </a:p>
          <a:p>
            <a:pPr lvl="0" algn="ctr">
              <a:lnSpc>
                <a:spcPct val="80000"/>
              </a:lnSpc>
              <a:spcBef>
                <a:spcPct val="0"/>
              </a:spcBef>
              <a:defRPr/>
            </a:pPr>
            <a:r>
              <a:rPr lang="en-US" sz="2000" b="1" cap="small" dirty="0">
                <a:solidFill>
                  <a:schemeClr val="bg1"/>
                </a:solidFill>
                <a:latin typeface="Agency FB" pitchFamily="34" charset="0"/>
              </a:rPr>
              <a:t>&amp; Innovation</a:t>
            </a:r>
          </a:p>
        </p:txBody>
      </p:sp>
      <p:sp>
        <p:nvSpPr>
          <p:cNvPr id="45" name="Rounded Rectangle 44">
            <a:hlinkClick r:id="" action="ppaction://noaction"/>
          </p:cNvPr>
          <p:cNvSpPr/>
          <p:nvPr/>
        </p:nvSpPr>
        <p:spPr>
          <a:xfrm>
            <a:off x="2423160" y="18592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Technical</a:t>
            </a:r>
          </a:p>
          <a:p>
            <a:pPr lvl="0" algn="ctr">
              <a:lnSpc>
                <a:spcPct val="80000"/>
              </a:lnSpc>
              <a:spcBef>
                <a:spcPct val="0"/>
              </a:spcBef>
              <a:defRPr/>
            </a:pPr>
            <a:r>
              <a:rPr lang="en-US" sz="2000" b="1" cap="small" dirty="0">
                <a:solidFill>
                  <a:schemeClr val="bg1"/>
                </a:solidFill>
                <a:latin typeface="Agency FB" pitchFamily="34" charset="0"/>
              </a:rPr>
              <a:t>Credibility</a:t>
            </a:r>
          </a:p>
        </p:txBody>
      </p:sp>
      <p:sp>
        <p:nvSpPr>
          <p:cNvPr id="46" name="Down Arrow 45"/>
          <p:cNvSpPr>
            <a:spLocks noChangeAspect="1"/>
          </p:cNvSpPr>
          <p:nvPr/>
        </p:nvSpPr>
        <p:spPr>
          <a:xfrm>
            <a:off x="4457810" y="1356490"/>
            <a:ext cx="647590" cy="777110"/>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a:spLocks noChangeAspect="1"/>
          </p:cNvSpPr>
          <p:nvPr/>
        </p:nvSpPr>
        <p:spPr>
          <a:xfrm rot="3600000">
            <a:off x="5197608" y="3057938"/>
            <a:ext cx="647591" cy="777109"/>
          </a:xfrm>
          <a:prstGeom prst="downArrow">
            <a:avLst>
              <a:gd name="adj1" fmla="val 60746"/>
              <a:gd name="adj2" fmla="val 29361"/>
            </a:avLst>
          </a:prstGeom>
          <a:noFill/>
          <a:ln w="34925">
            <a:gradFill flip="none" rotWithShape="1">
              <a:gsLst>
                <a:gs pos="0">
                  <a:schemeClr val="tx1">
                    <a:lumMod val="75000"/>
                    <a:lumOff val="25000"/>
                    <a:alpha val="0"/>
                  </a:schemeClr>
                </a:gs>
                <a:gs pos="51000">
                  <a:schemeClr val="tx1">
                    <a:lumMod val="75000"/>
                    <a:lumOff val="25000"/>
                    <a:alpha val="37000"/>
                  </a:schemeClr>
                </a:gs>
                <a:gs pos="71000">
                  <a:schemeClr val="tx1">
                    <a:lumMod val="75000"/>
                    <a:lumOff val="25000"/>
                    <a:alpha val="70000"/>
                  </a:scheme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a:spLocks noChangeAspect="1"/>
          </p:cNvSpPr>
          <p:nvPr/>
        </p:nvSpPr>
        <p:spPr>
          <a:xfrm rot="7200000">
            <a:off x="4969008" y="4886738"/>
            <a:ext cx="647591" cy="777109"/>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a:spLocks noChangeAspect="1"/>
          </p:cNvSpPr>
          <p:nvPr/>
        </p:nvSpPr>
        <p:spPr>
          <a:xfrm rot="14400000">
            <a:off x="1241401" y="3708753"/>
            <a:ext cx="647591" cy="777109"/>
          </a:xfrm>
          <a:prstGeom prst="downArrow">
            <a:avLst>
              <a:gd name="adj1" fmla="val 60746"/>
              <a:gd name="adj2" fmla="val 29361"/>
            </a:avLst>
          </a:prstGeom>
          <a:gradFill>
            <a:gsLst>
              <a:gs pos="20000">
                <a:schemeClr val="tx1">
                  <a:lumMod val="100000"/>
                </a:schemeClr>
              </a:gs>
              <a:gs pos="50000">
                <a:schemeClr val="tx1">
                  <a:lumMod val="100000"/>
                </a:schemeClr>
              </a:gs>
              <a:gs pos="100000">
                <a:schemeClr val="bg1">
                  <a:alpha val="0"/>
                </a:schemeClr>
              </a:gs>
            </a:gsLst>
            <a:lin ang="16200000" scaled="1"/>
          </a:gradFill>
          <a:ln w="34925">
            <a:gradFill>
              <a:gsLst>
                <a:gs pos="0">
                  <a:schemeClr val="tx1">
                    <a:lumMod val="75000"/>
                    <a:lumOff val="25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rot lat="0" lon="0" rev="48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a:spLocks noChangeAspect="1"/>
          </p:cNvSpPr>
          <p:nvPr/>
        </p:nvSpPr>
        <p:spPr>
          <a:xfrm rot="18000000">
            <a:off x="1470001" y="1914938"/>
            <a:ext cx="647591" cy="777109"/>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a:spLocks noChangeAspect="1"/>
          </p:cNvSpPr>
          <p:nvPr/>
        </p:nvSpPr>
        <p:spPr>
          <a:xfrm rot="10800000">
            <a:off x="2248010" y="5395090"/>
            <a:ext cx="647590" cy="777110"/>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6"/>
          <p:cNvSpPr txBox="1">
            <a:spLocks/>
          </p:cNvSpPr>
          <p:nvPr/>
        </p:nvSpPr>
        <p:spPr>
          <a:xfrm>
            <a:off x="6324600" y="1039685"/>
            <a:ext cx="2743200" cy="5669280"/>
          </a:xfrm>
          <a:prstGeom prst="rect">
            <a:avLst/>
          </a:prstGeom>
          <a:noFill/>
          <a:ln w="25400">
            <a:noFill/>
          </a:ln>
          <a:scene3d>
            <a:camera prst="orthographicFront"/>
            <a:lightRig rig="threePt" dir="t"/>
          </a:scene3d>
          <a:sp3d>
            <a:bevelT w="50800" h="50800" prst="angle"/>
          </a:sp3d>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ts val="0"/>
              </a:spcBef>
              <a:buNone/>
            </a:pPr>
            <a:r>
              <a:rPr lang="en-US" sz="2400" dirty="0"/>
              <a:t>A mid-level leader may have supervisory duties and responsibilities.  </a:t>
            </a:r>
          </a:p>
          <a:p>
            <a:pPr marL="0" algn="ctr">
              <a:spcBef>
                <a:spcPts val="0"/>
              </a:spcBef>
              <a:buNone/>
            </a:pPr>
            <a:endParaRPr lang="en-US" sz="2400" dirty="0"/>
          </a:p>
          <a:p>
            <a:pPr marL="0" algn="ctr">
              <a:spcBef>
                <a:spcPts val="0"/>
              </a:spcBef>
              <a:buNone/>
            </a:pPr>
            <a:r>
              <a:rPr lang="en-US" sz="2400" dirty="0"/>
              <a:t>A mid-level leader has experience accomplishing work through others as a supervisor or </a:t>
            </a:r>
          </a:p>
          <a:p>
            <a:pPr marL="0" algn="ctr">
              <a:spcBef>
                <a:spcPts val="0"/>
              </a:spcBef>
              <a:buNone/>
            </a:pPr>
            <a:r>
              <a:rPr lang="en-US" sz="2400" dirty="0"/>
              <a:t>team leader.</a:t>
            </a:r>
          </a:p>
        </p:txBody>
      </p:sp>
      <p:sp>
        <p:nvSpPr>
          <p:cNvPr id="31" name="Up Arrow 30">
            <a:hlinkClick r:id="rId5"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2" name="Up Arrow 31">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4" name="Up Arrow 33">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35" name="Up Arrow 34">
            <a:hlinkClick r:id="rId5"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6" name="Up Arrow 35">
            <a:hlinkClick r:id="rId6" action="ppaction://hlinksldjump"/>
          </p:cNvPr>
          <p:cNvSpPr/>
          <p:nvPr/>
        </p:nvSpPr>
        <p:spPr>
          <a:xfrm>
            <a:off x="4946623" y="6358720"/>
            <a:ext cx="1051560" cy="365760"/>
          </a:xfrm>
          <a:prstGeom prst="upArrow">
            <a:avLst>
              <a:gd name="adj1" fmla="val 74753"/>
              <a:gd name="adj2" fmla="val 50000"/>
            </a:avLst>
          </a:prstGeom>
          <a:solidFill>
            <a:schemeClr val="bg1"/>
          </a:solidFill>
          <a:ln>
            <a:noFill/>
          </a:ln>
          <a:scene3d>
            <a:camera prst="orthographicFront"/>
            <a:lightRig rig="threePt" dir="t">
              <a:rot lat="0" lon="0" rev="17400000"/>
            </a:lightRig>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Tree>
    <p:extLst>
      <p:ext uri="{BB962C8B-B14F-4D97-AF65-F5344CB8AC3E}">
        <p14:creationId xmlns:p14="http://schemas.microsoft.com/office/powerpoint/2010/main" val="17488178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6248400" y="213360"/>
            <a:ext cx="2743200" cy="822960"/>
          </a:xfrm>
          <a:solidFill>
            <a:schemeClr val="tx1"/>
          </a:solidFill>
          <a:ln w="22225">
            <a:solidFill>
              <a:schemeClr val="tx1">
                <a:lumMod val="75000"/>
                <a:lumOff val="25000"/>
              </a:schemeClr>
            </a:solidFill>
          </a:ln>
          <a:scene3d>
            <a:camera prst="orthographicFront"/>
            <a:lightRig rig="twoPt" dir="tl">
              <a:rot lat="0" lon="0" rev="4200000"/>
            </a:lightRig>
          </a:scene3d>
          <a:sp3d>
            <a:bevelT prst="angle"/>
          </a:sp3d>
        </p:spPr>
        <p:txBody>
          <a:bodyPr>
            <a:noAutofit/>
            <a:sp3d extrusionH="25400" contourW="6350" prstMaterial="plastic">
              <a:bevelT w="25400" h="25400"/>
              <a:contourClr>
                <a:schemeClr val="bg1"/>
              </a:contourClr>
            </a:sp3d>
          </a:bodyPr>
          <a:lstStyle/>
          <a:p>
            <a:pPr>
              <a:lnSpc>
                <a:spcPct val="80000"/>
              </a:lnSpc>
            </a:pPr>
            <a:r>
              <a:rPr lang="en-US" sz="2200" cap="small" dirty="0">
                <a:ln w="11430"/>
                <a:solidFill>
                  <a:schemeClr val="bg1"/>
                </a:solidFill>
                <a:latin typeface="Aharoni" pitchFamily="2" charset="-79"/>
                <a:cs typeface="Aharoni" pitchFamily="2" charset="-79"/>
              </a:rPr>
              <a:t>Transformational</a:t>
            </a:r>
            <a:br>
              <a:rPr lang="en-US" sz="2200" cap="small" dirty="0">
                <a:ln w="11430"/>
                <a:solidFill>
                  <a:schemeClr val="bg1"/>
                </a:solidFill>
                <a:latin typeface="Aharoni" pitchFamily="2" charset="-79"/>
                <a:cs typeface="Aharoni" pitchFamily="2" charset="-79"/>
              </a:rPr>
            </a:br>
            <a:r>
              <a:rPr lang="en-US" sz="2200" cap="small" dirty="0">
                <a:ln w="11430"/>
                <a:solidFill>
                  <a:schemeClr val="bg1"/>
                </a:solidFill>
                <a:latin typeface="Aharoni" pitchFamily="2" charset="-79"/>
                <a:cs typeface="Aharoni" pitchFamily="2" charset="-79"/>
              </a:rPr>
              <a:t> Leadership</a:t>
            </a:r>
            <a:endParaRPr lang="en-US" sz="2200" cap="small" dirty="0">
              <a:ln w="11430"/>
              <a:solidFill>
                <a:schemeClr val="bg1"/>
              </a:solidFill>
            </a:endParaRPr>
          </a:p>
        </p:txBody>
      </p:sp>
      <p:sp>
        <p:nvSpPr>
          <p:cNvPr id="40" name="Right Arrow 39"/>
          <p:cNvSpPr>
            <a:spLocks/>
          </p:cNvSpPr>
          <p:nvPr/>
        </p:nvSpPr>
        <p:spPr>
          <a:xfrm>
            <a:off x="-1981200" y="304800"/>
            <a:ext cx="5029200" cy="731520"/>
          </a:xfrm>
          <a:prstGeom prst="rightArrow">
            <a:avLst>
              <a:gd name="adj1" fmla="val 57752"/>
              <a:gd name="adj2" fmla="val 53481"/>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6600000">
              <a:rot lat="298856" lon="4226214" rev="299999"/>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41" name="Content Placeholder 2"/>
          <p:cNvSpPr txBox="1">
            <a:spLocks/>
          </p:cNvSpPr>
          <p:nvPr/>
        </p:nvSpPr>
        <p:spPr>
          <a:xfrm>
            <a:off x="-1295400" y="414845"/>
            <a:ext cx="4937760" cy="1097280"/>
          </a:xfrm>
          <a:prstGeom prst="rect">
            <a:avLst/>
          </a:prstGeom>
        </p:spPr>
        <p:txBody>
          <a:bodyPr>
            <a:noAutofit/>
            <a:scene3d>
              <a:camera prst="perspectiveHeroicExtremeLeftFacing" fov="5400000">
                <a:rot lat="350402" lon="2996838" rev="21537993"/>
              </a:camera>
              <a:lightRig rig="harsh" dir="tl"/>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small" spc="300" noProof="0" dirty="0">
                <a:ln w="11430"/>
                <a:solidFill>
                  <a:schemeClr val="bg1">
                    <a:lumMod val="50000"/>
                  </a:schemeClr>
                </a:solidFill>
                <a:effectLst/>
                <a:uLnTx/>
                <a:uFillTx/>
                <a:latin typeface="Aharoni" pitchFamily="2" charset="-79"/>
                <a:cs typeface="Aharoni" pitchFamily="2" charset="-79"/>
              </a:rPr>
              <a:t>Transformational</a:t>
            </a:r>
          </a:p>
        </p:txBody>
      </p:sp>
      <p:sp>
        <p:nvSpPr>
          <p:cNvPr id="38" name="Rounded Rectangle 37">
            <a:hlinkClick r:id="" action="ppaction://noaction"/>
          </p:cNvPr>
          <p:cNvSpPr/>
          <p:nvPr/>
        </p:nvSpPr>
        <p:spPr>
          <a:xfrm>
            <a:off x="685800" y="28194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Strategic</a:t>
            </a:r>
          </a:p>
          <a:p>
            <a:pPr lvl="0" algn="ctr">
              <a:lnSpc>
                <a:spcPct val="80000"/>
              </a:lnSpc>
              <a:spcBef>
                <a:spcPct val="0"/>
              </a:spcBef>
              <a:defRPr/>
            </a:pPr>
            <a:r>
              <a:rPr lang="en-US" sz="2000" b="1" cap="small" dirty="0">
                <a:solidFill>
                  <a:schemeClr val="bg1"/>
                </a:solidFill>
                <a:latin typeface="Agency FB" pitchFamily="34" charset="0"/>
              </a:rPr>
              <a:t>Thinking</a:t>
            </a:r>
          </a:p>
        </p:txBody>
      </p:sp>
      <p:sp>
        <p:nvSpPr>
          <p:cNvPr id="44" name="Rounded Rectangle 43">
            <a:hlinkClick r:id="" action="ppaction://noaction"/>
          </p:cNvPr>
          <p:cNvSpPr/>
          <p:nvPr/>
        </p:nvSpPr>
        <p:spPr>
          <a:xfrm>
            <a:off x="1051560" y="44958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External</a:t>
            </a:r>
          </a:p>
          <a:p>
            <a:pPr lvl="0" algn="ctr">
              <a:lnSpc>
                <a:spcPct val="80000"/>
              </a:lnSpc>
              <a:spcBef>
                <a:spcPct val="0"/>
              </a:spcBef>
              <a:defRPr/>
            </a:pPr>
            <a:r>
              <a:rPr lang="en-US" sz="2000" b="1" cap="small" dirty="0">
                <a:solidFill>
                  <a:schemeClr val="bg1"/>
                </a:solidFill>
                <a:latin typeface="Agency FB" pitchFamily="34" charset="0"/>
              </a:rPr>
              <a:t>Awareness</a:t>
            </a:r>
          </a:p>
        </p:txBody>
      </p:sp>
      <p:sp>
        <p:nvSpPr>
          <p:cNvPr id="45" name="Rounded Rectangle 44">
            <a:hlinkClick r:id="" action="ppaction://noaction"/>
          </p:cNvPr>
          <p:cNvSpPr/>
          <p:nvPr/>
        </p:nvSpPr>
        <p:spPr>
          <a:xfrm>
            <a:off x="3200400" y="5288280"/>
            <a:ext cx="1463040" cy="731520"/>
          </a:xfrm>
          <a:prstGeom prst="roundRect">
            <a:avLst/>
          </a:prstGeom>
          <a:solidFill>
            <a:srgbClr val="7030A0"/>
          </a:solidFill>
          <a:ln>
            <a:noFill/>
          </a:ln>
          <a:effectLst>
            <a:outerShdw blurRad="50800" dist="38100" dir="2700000" algn="tl" rotWithShape="0">
              <a:srgbClr val="7030A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Influencing </a:t>
            </a:r>
          </a:p>
          <a:p>
            <a:pPr marL="0" lvl="2" algn="ctr">
              <a:lnSpc>
                <a:spcPct val="80000"/>
              </a:lnSpc>
              <a:spcBef>
                <a:spcPct val="0"/>
              </a:spcBef>
              <a:defRPr/>
            </a:pPr>
            <a:r>
              <a:rPr lang="en-US" sz="2000" b="1" cap="small" dirty="0">
                <a:solidFill>
                  <a:schemeClr val="bg1"/>
                </a:solidFill>
                <a:latin typeface="Agency FB" pitchFamily="34" charset="0"/>
              </a:rPr>
              <a:t>&amp; Negotiating</a:t>
            </a:r>
          </a:p>
        </p:txBody>
      </p:sp>
      <p:sp>
        <p:nvSpPr>
          <p:cNvPr id="46" name="Rounded Rectangle 45">
            <a:hlinkClick r:id="rId3" action="ppaction://hlinksldjump"/>
          </p:cNvPr>
          <p:cNvSpPr/>
          <p:nvPr/>
        </p:nvSpPr>
        <p:spPr>
          <a:xfrm>
            <a:off x="4709160" y="39928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Accountability</a:t>
            </a:r>
          </a:p>
        </p:txBody>
      </p:sp>
      <p:sp>
        <p:nvSpPr>
          <p:cNvPr id="47" name="Rounded Rectangle 46">
            <a:hlinkClick r:id="" action="ppaction://noaction"/>
          </p:cNvPr>
          <p:cNvSpPr/>
          <p:nvPr/>
        </p:nvSpPr>
        <p:spPr>
          <a:xfrm>
            <a:off x="3489960" y="762000"/>
            <a:ext cx="1463040" cy="731520"/>
          </a:xfrm>
          <a:prstGeom prst="roundRect">
            <a:avLst/>
          </a:prstGeom>
          <a:solidFill>
            <a:srgbClr val="0066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Decisiveness</a:t>
            </a:r>
          </a:p>
        </p:txBody>
      </p:sp>
      <p:sp>
        <p:nvSpPr>
          <p:cNvPr id="48" name="Rounded Rectangle 47">
            <a:hlinkClick r:id="" action="ppaction://noaction"/>
          </p:cNvPr>
          <p:cNvSpPr/>
          <p:nvPr/>
        </p:nvSpPr>
        <p:spPr>
          <a:xfrm>
            <a:off x="4404360" y="2286000"/>
            <a:ext cx="1463040" cy="731520"/>
          </a:xfrm>
          <a:prstGeom prst="roundRect">
            <a:avLst/>
          </a:prstGeom>
          <a:solidFill>
            <a:srgbClr val="7030A0"/>
          </a:solidFill>
          <a:ln>
            <a:noFill/>
          </a:ln>
          <a:effectLst>
            <a:outerShdw blurRad="50800" dist="38100" dir="2700000" algn="tl" rotWithShape="0">
              <a:srgbClr val="7030A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Partnering</a:t>
            </a:r>
          </a:p>
        </p:txBody>
      </p:sp>
      <p:sp>
        <p:nvSpPr>
          <p:cNvPr id="49" name="Rounded Rectangle 48">
            <a:hlinkClick r:id="" action="ppaction://noaction"/>
          </p:cNvPr>
          <p:cNvSpPr/>
          <p:nvPr/>
        </p:nvSpPr>
        <p:spPr>
          <a:xfrm>
            <a:off x="2423160" y="1859280"/>
            <a:ext cx="1463040" cy="731520"/>
          </a:xfrm>
          <a:prstGeom prst="roundRect">
            <a:avLst/>
          </a:prstGeom>
          <a:solidFill>
            <a:srgbClr val="FFFF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tx1"/>
                </a:solidFill>
                <a:latin typeface="Agency FB" pitchFamily="34" charset="0"/>
              </a:rPr>
              <a:t>Developing Others</a:t>
            </a:r>
          </a:p>
        </p:txBody>
      </p:sp>
      <p:sp>
        <p:nvSpPr>
          <p:cNvPr id="50" name="Down Arrow 49"/>
          <p:cNvSpPr>
            <a:spLocks noChangeAspect="1"/>
          </p:cNvSpPr>
          <p:nvPr/>
        </p:nvSpPr>
        <p:spPr>
          <a:xfrm>
            <a:off x="4457810" y="1356490"/>
            <a:ext cx="647590" cy="777110"/>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a:spLocks noChangeAspect="1"/>
          </p:cNvSpPr>
          <p:nvPr/>
        </p:nvSpPr>
        <p:spPr>
          <a:xfrm rot="3600000">
            <a:off x="5197608" y="3057938"/>
            <a:ext cx="647591" cy="777109"/>
          </a:xfrm>
          <a:prstGeom prst="downArrow">
            <a:avLst>
              <a:gd name="adj1" fmla="val 60746"/>
              <a:gd name="adj2" fmla="val 29361"/>
            </a:avLst>
          </a:prstGeom>
          <a:noFill/>
          <a:ln w="34925">
            <a:gradFill flip="none" rotWithShape="1">
              <a:gsLst>
                <a:gs pos="0">
                  <a:schemeClr val="tx1">
                    <a:lumMod val="75000"/>
                    <a:lumOff val="25000"/>
                    <a:alpha val="0"/>
                  </a:schemeClr>
                </a:gs>
                <a:gs pos="51000">
                  <a:schemeClr val="tx1">
                    <a:lumMod val="75000"/>
                    <a:lumOff val="25000"/>
                    <a:alpha val="37000"/>
                  </a:schemeClr>
                </a:gs>
                <a:gs pos="71000">
                  <a:schemeClr val="tx1">
                    <a:lumMod val="75000"/>
                    <a:lumOff val="25000"/>
                    <a:alpha val="70000"/>
                  </a:scheme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a:spLocks noChangeAspect="1"/>
          </p:cNvSpPr>
          <p:nvPr/>
        </p:nvSpPr>
        <p:spPr>
          <a:xfrm rot="7200000">
            <a:off x="4969008" y="4886738"/>
            <a:ext cx="647591" cy="777109"/>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a:spLocks noChangeAspect="1"/>
          </p:cNvSpPr>
          <p:nvPr/>
        </p:nvSpPr>
        <p:spPr>
          <a:xfrm rot="14400000">
            <a:off x="1241401" y="3708753"/>
            <a:ext cx="647591" cy="777109"/>
          </a:xfrm>
          <a:prstGeom prst="downArrow">
            <a:avLst>
              <a:gd name="adj1" fmla="val 60746"/>
              <a:gd name="adj2" fmla="val 29361"/>
            </a:avLst>
          </a:prstGeom>
          <a:gradFill>
            <a:gsLst>
              <a:gs pos="20000">
                <a:schemeClr val="tx1">
                  <a:lumMod val="100000"/>
                </a:schemeClr>
              </a:gs>
              <a:gs pos="50000">
                <a:schemeClr val="tx1">
                  <a:lumMod val="100000"/>
                </a:schemeClr>
              </a:gs>
              <a:gs pos="100000">
                <a:schemeClr val="bg1">
                  <a:alpha val="0"/>
                </a:schemeClr>
              </a:gs>
            </a:gsLst>
            <a:lin ang="16200000" scaled="1"/>
          </a:gradFill>
          <a:ln w="34925">
            <a:gradFill>
              <a:gsLst>
                <a:gs pos="0">
                  <a:schemeClr val="tx1">
                    <a:lumMod val="75000"/>
                    <a:lumOff val="25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rot lat="0" lon="0" rev="48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a:spLocks noChangeAspect="1"/>
          </p:cNvSpPr>
          <p:nvPr/>
        </p:nvSpPr>
        <p:spPr>
          <a:xfrm rot="18000000">
            <a:off x="1470001" y="1914938"/>
            <a:ext cx="647591" cy="777109"/>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a:spLocks noChangeAspect="1"/>
          </p:cNvSpPr>
          <p:nvPr/>
        </p:nvSpPr>
        <p:spPr>
          <a:xfrm rot="10800000">
            <a:off x="2248010" y="5395090"/>
            <a:ext cx="647590" cy="777110"/>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6"/>
          <p:cNvSpPr txBox="1">
            <a:spLocks/>
          </p:cNvSpPr>
          <p:nvPr/>
        </p:nvSpPr>
        <p:spPr>
          <a:xfrm>
            <a:off x="6248400" y="1036320"/>
            <a:ext cx="2743200" cy="5669280"/>
          </a:xfrm>
          <a:prstGeom prst="rect">
            <a:avLst/>
          </a:prstGeom>
          <a:noFill/>
          <a:ln w="25400">
            <a:noFill/>
          </a:ln>
          <a:scene3d>
            <a:camera prst="orthographicFront"/>
            <a:lightRig rig="threePt" dir="t"/>
          </a:scene3d>
          <a:sp3d>
            <a:bevelT w="50800" h="50800" prst="angle"/>
          </a:sp3d>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ts val="0"/>
              </a:spcBef>
              <a:buNone/>
            </a:pPr>
            <a:r>
              <a:rPr lang="en-US" sz="2400" dirty="0"/>
              <a:t>A senior leader is often a seasoned supervisor</a:t>
            </a:r>
          </a:p>
          <a:p>
            <a:pPr marL="0" algn="ctr">
              <a:spcBef>
                <a:spcPts val="0"/>
              </a:spcBef>
              <a:buNone/>
            </a:pPr>
            <a:endParaRPr lang="en-US" sz="2400" dirty="0"/>
          </a:p>
          <a:p>
            <a:pPr marL="0" algn="ctr">
              <a:spcBef>
                <a:spcPts val="0"/>
              </a:spcBef>
              <a:buNone/>
            </a:pPr>
            <a:r>
              <a:rPr lang="en-US" sz="2400" dirty="0"/>
              <a:t>Responsible for managing complex programs at a Regional or </a:t>
            </a:r>
          </a:p>
          <a:p>
            <a:pPr marL="0" algn="ctr">
              <a:spcBef>
                <a:spcPts val="0"/>
              </a:spcBef>
              <a:buNone/>
            </a:pPr>
            <a:r>
              <a:rPr lang="en-US" sz="2400" dirty="0"/>
              <a:t>National level. </a:t>
            </a:r>
          </a:p>
        </p:txBody>
      </p:sp>
      <p:sp>
        <p:nvSpPr>
          <p:cNvPr id="30" name="Up Arrow 29">
            <a:hlinkClick r:id="rId4"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31" name="Up Arrow 30">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2" name="Up Arrow 31">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33" name="Up Arrow 32">
            <a:hlinkClick r:id="rId4"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34" name="Up Arrow 33">
            <a:hlinkClick r:id="rId5" action="ppaction://hlinksldjump"/>
          </p:cNvPr>
          <p:cNvSpPr/>
          <p:nvPr/>
        </p:nvSpPr>
        <p:spPr>
          <a:xfrm>
            <a:off x="4946623" y="6358720"/>
            <a:ext cx="1051560" cy="365760"/>
          </a:xfrm>
          <a:prstGeom prst="upArrow">
            <a:avLst>
              <a:gd name="adj1" fmla="val 74753"/>
              <a:gd name="adj2" fmla="val 50000"/>
            </a:avLst>
          </a:prstGeom>
          <a:solidFill>
            <a:schemeClr val="bg1"/>
          </a:solidFill>
          <a:ln>
            <a:noFill/>
          </a:ln>
          <a:scene3d>
            <a:camera prst="orthographicFront"/>
            <a:lightRig rig="threePt" dir="t">
              <a:rot lat="0" lon="0" rev="17400000"/>
            </a:lightRig>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Tree>
    <p:extLst>
      <p:ext uri="{BB962C8B-B14F-4D97-AF65-F5344CB8AC3E}">
        <p14:creationId xmlns:p14="http://schemas.microsoft.com/office/powerpoint/2010/main" val="2326323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a:xfrm>
            <a:off x="6421272" y="188112"/>
            <a:ext cx="2560320" cy="822960"/>
          </a:xfrm>
          <a:solidFill>
            <a:schemeClr val="tx1"/>
          </a:solidFill>
          <a:ln w="25400">
            <a:solidFill>
              <a:schemeClr val="tx1">
                <a:lumMod val="75000"/>
                <a:lumOff val="25000"/>
              </a:schemeClr>
            </a:solidFill>
          </a:ln>
          <a:scene3d>
            <a:camera prst="orthographicFront"/>
            <a:lightRig rig="twoPt" dir="tl">
              <a:rot lat="0" lon="0" rev="4800000"/>
            </a:lightRig>
          </a:scene3d>
          <a:sp3d>
            <a:bevelT prst="angle"/>
          </a:sp3d>
        </p:spPr>
        <p:txBody>
          <a:bodyPr>
            <a:noAutofit/>
            <a:sp3d extrusionH="25400" contourW="6350">
              <a:bevelT w="38100" h="31750"/>
              <a:contourClr>
                <a:schemeClr val="bg1"/>
              </a:contourClr>
            </a:sp3d>
          </a:bodyPr>
          <a:lstStyle/>
          <a:p>
            <a:pPr>
              <a:lnSpc>
                <a:spcPct val="80000"/>
              </a:lnSpc>
            </a:pPr>
            <a:r>
              <a:rPr lang="en-US" sz="2800" b="1" cap="small" dirty="0">
                <a:ln w="11430"/>
                <a:solidFill>
                  <a:schemeClr val="bg1"/>
                </a:solidFill>
                <a:effectLst>
                  <a:outerShdw blurRad="50800" dist="39000" dir="5460000" algn="tl">
                    <a:srgbClr val="000000">
                      <a:alpha val="38000"/>
                    </a:srgbClr>
                  </a:outerShdw>
                </a:effectLst>
                <a:latin typeface="Aharoni" pitchFamily="2" charset="-79"/>
                <a:cs typeface="Aharoni" pitchFamily="2" charset="-79"/>
              </a:rPr>
              <a:t>Executive</a:t>
            </a:r>
            <a:br>
              <a:rPr lang="en-US" sz="2800" b="1" cap="small" dirty="0">
                <a:ln w="11430"/>
                <a:solidFill>
                  <a:schemeClr val="bg1"/>
                </a:solidFill>
                <a:effectLst>
                  <a:outerShdw blurRad="50800" dist="39000" dir="5460000" algn="tl">
                    <a:srgbClr val="000000">
                      <a:alpha val="38000"/>
                    </a:srgbClr>
                  </a:outerShdw>
                </a:effectLst>
                <a:latin typeface="Aharoni" pitchFamily="2" charset="-79"/>
                <a:cs typeface="Aharoni" pitchFamily="2" charset="-79"/>
              </a:rPr>
            </a:br>
            <a:r>
              <a:rPr lang="en-US" sz="2800" b="1" cap="small" dirty="0">
                <a:ln w="11430"/>
                <a:solidFill>
                  <a:schemeClr val="bg1"/>
                </a:solidFill>
                <a:effectLst>
                  <a:outerShdw blurRad="50800" dist="39000" dir="5460000" algn="tl">
                    <a:srgbClr val="000000">
                      <a:alpha val="38000"/>
                    </a:srgbClr>
                  </a:outerShdw>
                </a:effectLst>
                <a:latin typeface="Aharoni" pitchFamily="2" charset="-79"/>
                <a:cs typeface="Aharoni" pitchFamily="2" charset="-79"/>
              </a:rPr>
              <a:t> Leadership</a:t>
            </a:r>
            <a:endParaRPr lang="en-US" sz="2800" b="1" cap="small" dirty="0">
              <a:ln w="11430"/>
              <a:solidFill>
                <a:schemeClr val="bg1"/>
              </a:solidFill>
              <a:effectLst>
                <a:outerShdw blurRad="50800" dist="39000" dir="5460000" algn="tl">
                  <a:srgbClr val="000000">
                    <a:alpha val="38000"/>
                  </a:srgbClr>
                </a:outerShdw>
              </a:effectLst>
            </a:endParaRPr>
          </a:p>
        </p:txBody>
      </p:sp>
      <p:sp>
        <p:nvSpPr>
          <p:cNvPr id="40" name="Right Arrow 39"/>
          <p:cNvSpPr>
            <a:spLocks/>
          </p:cNvSpPr>
          <p:nvPr/>
        </p:nvSpPr>
        <p:spPr>
          <a:xfrm>
            <a:off x="-1981200" y="304800"/>
            <a:ext cx="5029200" cy="731520"/>
          </a:xfrm>
          <a:prstGeom prst="rightArrow">
            <a:avLst>
              <a:gd name="adj1" fmla="val 57752"/>
              <a:gd name="adj2" fmla="val 53481"/>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6600000">
              <a:rot lat="298856" lon="4226214" rev="299999"/>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41" name="Content Placeholder 2"/>
          <p:cNvSpPr txBox="1">
            <a:spLocks/>
          </p:cNvSpPr>
          <p:nvPr/>
        </p:nvSpPr>
        <p:spPr>
          <a:xfrm>
            <a:off x="-1295400" y="414845"/>
            <a:ext cx="4937760" cy="1097280"/>
          </a:xfrm>
          <a:prstGeom prst="rect">
            <a:avLst/>
          </a:prstGeom>
        </p:spPr>
        <p:txBody>
          <a:bodyPr>
            <a:noAutofit/>
            <a:scene3d>
              <a:camera prst="perspectiveHeroicExtremeLeftFacing" fov="5400000">
                <a:rot lat="350402" lon="2996838" rev="21537993"/>
              </a:camera>
              <a:lightRig rig="harsh" dir="tl"/>
            </a:scene3d>
            <a:sp3d extrusionH="6350" prstMaterial="metal">
              <a:bevelT w="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small" spc="300" noProof="0" dirty="0">
                <a:ln w="11430"/>
                <a:solidFill>
                  <a:schemeClr val="bg1">
                    <a:lumMod val="50000"/>
                  </a:schemeClr>
                </a:solidFill>
                <a:effectLst/>
                <a:uLnTx/>
                <a:uFillTx/>
                <a:latin typeface="Aharoni" pitchFamily="2" charset="-79"/>
                <a:cs typeface="Aharoni" pitchFamily="2" charset="-79"/>
              </a:rPr>
              <a:t>Executive</a:t>
            </a:r>
          </a:p>
        </p:txBody>
      </p:sp>
      <p:sp>
        <p:nvSpPr>
          <p:cNvPr id="38" name="Rounded Rectangle 37">
            <a:hlinkClick r:id="" action="ppaction://noaction"/>
          </p:cNvPr>
          <p:cNvSpPr/>
          <p:nvPr/>
        </p:nvSpPr>
        <p:spPr>
          <a:xfrm>
            <a:off x="685800" y="2819400"/>
            <a:ext cx="1463040" cy="731520"/>
          </a:xfrm>
          <a:prstGeom prst="roundRect">
            <a:avLst/>
          </a:prstGeom>
          <a:solidFill>
            <a:srgbClr val="7030A0"/>
          </a:solidFill>
          <a:ln>
            <a:noFill/>
          </a:ln>
          <a:effectLst>
            <a:outerShdw blurRad="50800" dist="38100" dir="2700000" algn="tl" rotWithShape="0">
              <a:srgbClr val="7030A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Influencing </a:t>
            </a:r>
          </a:p>
          <a:p>
            <a:pPr marL="0" lvl="2" algn="ctr">
              <a:lnSpc>
                <a:spcPct val="80000"/>
              </a:lnSpc>
              <a:spcBef>
                <a:spcPct val="0"/>
              </a:spcBef>
              <a:defRPr/>
            </a:pPr>
            <a:r>
              <a:rPr lang="en-US" sz="2000" b="1" cap="small" dirty="0">
                <a:solidFill>
                  <a:schemeClr val="bg1"/>
                </a:solidFill>
                <a:latin typeface="Agency FB" pitchFamily="34" charset="0"/>
              </a:rPr>
              <a:t>&amp; Negotiating</a:t>
            </a:r>
          </a:p>
        </p:txBody>
      </p:sp>
      <p:sp>
        <p:nvSpPr>
          <p:cNvPr id="44" name="Rounded Rectangle 43">
            <a:hlinkClick r:id="rId3" action="ppaction://hlinksldjump"/>
          </p:cNvPr>
          <p:cNvSpPr/>
          <p:nvPr/>
        </p:nvSpPr>
        <p:spPr>
          <a:xfrm>
            <a:off x="1051560" y="449580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Accountability</a:t>
            </a:r>
          </a:p>
        </p:txBody>
      </p:sp>
      <p:sp>
        <p:nvSpPr>
          <p:cNvPr id="45" name="Rounded Rectangle 44">
            <a:hlinkClick r:id="" action="ppaction://noaction"/>
          </p:cNvPr>
          <p:cNvSpPr/>
          <p:nvPr/>
        </p:nvSpPr>
        <p:spPr>
          <a:xfrm>
            <a:off x="3200400" y="5288280"/>
            <a:ext cx="1463040" cy="731520"/>
          </a:xfrm>
          <a:prstGeom prst="roundRect">
            <a:avLst/>
          </a:prstGeom>
          <a:solidFill>
            <a:srgbClr val="FFFF00"/>
          </a:solidFill>
          <a:ln>
            <a:noFill/>
          </a:ln>
          <a:effectLst>
            <a:outerShdw blurRad="50800" dist="38100" dir="2700000" algn="tl" rotWithShape="0">
              <a:schemeClr val="tx1">
                <a:alpha val="50000"/>
              </a:scheme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tx1"/>
                </a:solidFill>
                <a:latin typeface="Agency FB" pitchFamily="34" charset="0"/>
              </a:rPr>
              <a:t>Developing Others</a:t>
            </a:r>
          </a:p>
        </p:txBody>
      </p:sp>
      <p:sp>
        <p:nvSpPr>
          <p:cNvPr id="46" name="Rounded Rectangle 45">
            <a:hlinkClick r:id="" action="ppaction://noaction"/>
          </p:cNvPr>
          <p:cNvSpPr/>
          <p:nvPr/>
        </p:nvSpPr>
        <p:spPr>
          <a:xfrm>
            <a:off x="4709160" y="3992880"/>
            <a:ext cx="1463040" cy="731520"/>
          </a:xfrm>
          <a:prstGeom prst="roundRect">
            <a:avLst/>
          </a:prstGeom>
          <a:solidFill>
            <a:srgbClr val="006600"/>
          </a:solidFill>
          <a:ln>
            <a:noFill/>
          </a:ln>
          <a:effectLst>
            <a:outerShdw blurRad="50800" dist="38100" dir="2700000" algn="tl" rotWithShape="0">
              <a:srgbClr val="0066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Decisiveness</a:t>
            </a:r>
          </a:p>
        </p:txBody>
      </p:sp>
      <p:sp>
        <p:nvSpPr>
          <p:cNvPr id="47" name="Rounded Rectangle 46">
            <a:hlinkClick r:id="" action="ppaction://noaction"/>
          </p:cNvPr>
          <p:cNvSpPr/>
          <p:nvPr/>
        </p:nvSpPr>
        <p:spPr>
          <a:xfrm>
            <a:off x="3489960" y="7620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Vision</a:t>
            </a:r>
          </a:p>
        </p:txBody>
      </p:sp>
      <p:sp>
        <p:nvSpPr>
          <p:cNvPr id="48" name="Rounded Rectangle 47">
            <a:hlinkClick r:id="" action="ppaction://noaction"/>
          </p:cNvPr>
          <p:cNvSpPr/>
          <p:nvPr/>
        </p:nvSpPr>
        <p:spPr>
          <a:xfrm>
            <a:off x="4404360" y="2286000"/>
            <a:ext cx="1463040" cy="731520"/>
          </a:xfrm>
          <a:prstGeom prst="roundRect">
            <a:avLst/>
          </a:prstGeom>
          <a:solidFill>
            <a:srgbClr val="FF0000"/>
          </a:solidFill>
          <a:ln>
            <a:noFill/>
          </a:ln>
          <a:effectLst>
            <a:outerShdw blurRad="50800" dist="38100" dir="2700000" algn="tl" rotWithShape="0">
              <a:srgbClr val="FF000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000" b="1" cap="small" dirty="0">
                <a:solidFill>
                  <a:schemeClr val="bg1"/>
                </a:solidFill>
                <a:latin typeface="Agency FB" pitchFamily="34" charset="0"/>
              </a:rPr>
              <a:t>Strategic</a:t>
            </a:r>
          </a:p>
          <a:p>
            <a:pPr lvl="0" algn="ctr">
              <a:lnSpc>
                <a:spcPct val="80000"/>
              </a:lnSpc>
              <a:spcBef>
                <a:spcPct val="0"/>
              </a:spcBef>
              <a:defRPr/>
            </a:pPr>
            <a:r>
              <a:rPr lang="en-US" sz="2000" b="1" cap="small" dirty="0">
                <a:solidFill>
                  <a:schemeClr val="bg1"/>
                </a:solidFill>
                <a:latin typeface="Agency FB" pitchFamily="34" charset="0"/>
              </a:rPr>
              <a:t>Thinking</a:t>
            </a:r>
          </a:p>
        </p:txBody>
      </p:sp>
      <p:sp>
        <p:nvSpPr>
          <p:cNvPr id="49" name="Rounded Rectangle 48">
            <a:hlinkClick r:id="" action="ppaction://noaction"/>
          </p:cNvPr>
          <p:cNvSpPr/>
          <p:nvPr/>
        </p:nvSpPr>
        <p:spPr>
          <a:xfrm>
            <a:off x="2423160" y="1859280"/>
            <a:ext cx="1463040" cy="731520"/>
          </a:xfrm>
          <a:prstGeom prst="roundRect">
            <a:avLst/>
          </a:prstGeom>
          <a:solidFill>
            <a:srgbClr val="7030A0"/>
          </a:solidFill>
          <a:ln>
            <a:noFill/>
          </a:ln>
          <a:effectLst>
            <a:outerShdw blurRad="50800" dist="38100" dir="2700000" algn="tl" rotWithShape="0">
              <a:srgbClr val="7030A0">
                <a:alpha val="50000"/>
              </a:srgb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lnSpc>
                <a:spcPct val="80000"/>
              </a:lnSpc>
              <a:spcBef>
                <a:spcPct val="0"/>
              </a:spcBef>
              <a:defRPr/>
            </a:pPr>
            <a:r>
              <a:rPr lang="en-US" sz="2000" b="1" cap="small" dirty="0">
                <a:solidFill>
                  <a:schemeClr val="bg1"/>
                </a:solidFill>
                <a:latin typeface="Agency FB" pitchFamily="34" charset="0"/>
              </a:rPr>
              <a:t>Political</a:t>
            </a:r>
          </a:p>
          <a:p>
            <a:pPr marL="0" lvl="2" algn="ctr">
              <a:lnSpc>
                <a:spcPct val="80000"/>
              </a:lnSpc>
              <a:spcBef>
                <a:spcPct val="0"/>
              </a:spcBef>
              <a:defRPr/>
            </a:pPr>
            <a:r>
              <a:rPr lang="en-US" sz="2000" b="1" cap="small" dirty="0">
                <a:solidFill>
                  <a:schemeClr val="bg1"/>
                </a:solidFill>
                <a:latin typeface="Agency FB" pitchFamily="34" charset="0"/>
              </a:rPr>
              <a:t>Savvy</a:t>
            </a:r>
          </a:p>
        </p:txBody>
      </p:sp>
      <p:sp>
        <p:nvSpPr>
          <p:cNvPr id="50" name="Down Arrow 49"/>
          <p:cNvSpPr>
            <a:spLocks noChangeAspect="1"/>
          </p:cNvSpPr>
          <p:nvPr/>
        </p:nvSpPr>
        <p:spPr>
          <a:xfrm>
            <a:off x="4457810" y="1356490"/>
            <a:ext cx="647590" cy="777110"/>
          </a:xfrm>
          <a:prstGeom prst="downArrow">
            <a:avLst>
              <a:gd name="adj1" fmla="val 60746"/>
              <a:gd name="adj2" fmla="val 29361"/>
            </a:avLst>
          </a:prstGeom>
          <a:noFill/>
          <a:ln w="34925">
            <a:gradFill flip="none" rotWithShape="1">
              <a:gsLst>
                <a:gs pos="68000">
                  <a:schemeClr val="bg1"/>
                </a:gs>
                <a:gs pos="100000">
                  <a:schemeClr val="bg1"/>
                </a:gs>
                <a:gs pos="98000">
                  <a:schemeClr val="tx1">
                    <a:lumMod val="85000"/>
                    <a:lumOff val="15000"/>
                  </a:schemeClr>
                </a:gs>
              </a:gsLst>
              <a:lin ang="2700000" scaled="1"/>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a:spLocks noChangeAspect="1"/>
          </p:cNvSpPr>
          <p:nvPr/>
        </p:nvSpPr>
        <p:spPr>
          <a:xfrm rot="3600000">
            <a:off x="5197608" y="3057938"/>
            <a:ext cx="647591" cy="777109"/>
          </a:xfrm>
          <a:prstGeom prst="downArrow">
            <a:avLst>
              <a:gd name="adj1" fmla="val 60746"/>
              <a:gd name="adj2" fmla="val 29361"/>
            </a:avLst>
          </a:prstGeom>
          <a:noFill/>
          <a:ln w="34925">
            <a:gradFill flip="none" rotWithShape="1">
              <a:gsLst>
                <a:gs pos="0">
                  <a:schemeClr val="tx1">
                    <a:lumMod val="75000"/>
                    <a:lumOff val="25000"/>
                    <a:alpha val="0"/>
                  </a:schemeClr>
                </a:gs>
                <a:gs pos="51000">
                  <a:schemeClr val="tx1">
                    <a:lumMod val="75000"/>
                    <a:lumOff val="25000"/>
                    <a:alpha val="37000"/>
                  </a:schemeClr>
                </a:gs>
                <a:gs pos="71000">
                  <a:schemeClr val="tx1">
                    <a:lumMod val="75000"/>
                    <a:lumOff val="25000"/>
                    <a:alpha val="70000"/>
                  </a:schemeClr>
                </a:gs>
              </a:gsLst>
              <a:lin ang="3000000" scaled="0"/>
              <a:tileRect/>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a:spLocks noChangeAspect="1"/>
          </p:cNvSpPr>
          <p:nvPr/>
        </p:nvSpPr>
        <p:spPr>
          <a:xfrm rot="7200000">
            <a:off x="4969008" y="4886738"/>
            <a:ext cx="647591" cy="777109"/>
          </a:xfrm>
          <a:prstGeom prst="downArrow">
            <a:avLst>
              <a:gd name="adj1" fmla="val 60746"/>
              <a:gd name="adj2" fmla="val 29361"/>
            </a:avLst>
          </a:prstGeom>
          <a:gradFill flip="none" rotWithShape="1">
            <a:gsLst>
              <a:gs pos="8000">
                <a:schemeClr val="bg1">
                  <a:alpha val="0"/>
                </a:schemeClr>
              </a:gs>
              <a:gs pos="46000">
                <a:schemeClr val="tx1">
                  <a:lumMod val="100000"/>
                  <a:alpha val="18000"/>
                </a:schemeClr>
              </a:gs>
              <a:gs pos="80000">
                <a:schemeClr val="tx1">
                  <a:lumMod val="75000"/>
                  <a:lumOff val="25000"/>
                  <a:alpha val="90000"/>
                </a:schemeClr>
              </a:gs>
            </a:gsLst>
            <a:lin ang="4800000" scaled="0"/>
            <a:tileRect/>
          </a:gradFill>
          <a:ln w="34925">
            <a:gradFill>
              <a:gsLst>
                <a:gs pos="0">
                  <a:schemeClr val="tx1">
                    <a:lumMod val="100000"/>
                  </a:schemeClr>
                </a:gs>
                <a:gs pos="40000">
                  <a:schemeClr val="tx1">
                    <a:lumMod val="75000"/>
                    <a:lumOff val="25000"/>
                  </a:schemeClr>
                </a:gs>
                <a:gs pos="100000">
                  <a:schemeClr val="tx1">
                    <a:lumMod val="10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rise" dir="t"/>
          </a:scene3d>
          <a:sp3d extrusionH="114300" prstMaterial="translucent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a:spLocks noChangeAspect="1"/>
          </p:cNvSpPr>
          <p:nvPr/>
        </p:nvSpPr>
        <p:spPr>
          <a:xfrm rot="14400000">
            <a:off x="1241401" y="3708753"/>
            <a:ext cx="647591" cy="777109"/>
          </a:xfrm>
          <a:prstGeom prst="downArrow">
            <a:avLst>
              <a:gd name="adj1" fmla="val 60746"/>
              <a:gd name="adj2" fmla="val 29361"/>
            </a:avLst>
          </a:prstGeom>
          <a:gradFill>
            <a:gsLst>
              <a:gs pos="20000">
                <a:schemeClr val="tx1">
                  <a:lumMod val="100000"/>
                </a:schemeClr>
              </a:gs>
              <a:gs pos="50000">
                <a:schemeClr val="tx1">
                  <a:lumMod val="100000"/>
                </a:schemeClr>
              </a:gs>
              <a:gs pos="100000">
                <a:schemeClr val="bg1">
                  <a:alpha val="0"/>
                </a:schemeClr>
              </a:gs>
            </a:gsLst>
            <a:lin ang="16200000" scaled="1"/>
          </a:gradFill>
          <a:ln w="34925">
            <a:gradFill>
              <a:gsLst>
                <a:gs pos="0">
                  <a:schemeClr val="tx1">
                    <a:lumMod val="75000"/>
                    <a:lumOff val="25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rot lat="0" lon="0" rev="4800000"/>
            </a:lightRig>
          </a:scene3d>
          <a:sp3d extrusionH="114300" prstMaterial="powder">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a:spLocks noChangeAspect="1"/>
          </p:cNvSpPr>
          <p:nvPr/>
        </p:nvSpPr>
        <p:spPr>
          <a:xfrm rot="18000000">
            <a:off x="1470001" y="1914938"/>
            <a:ext cx="647591" cy="777109"/>
          </a:xfrm>
          <a:prstGeom prst="downArrow">
            <a:avLst>
              <a:gd name="adj1" fmla="val 60746"/>
              <a:gd name="adj2" fmla="val 29361"/>
            </a:avLst>
          </a:prstGeom>
          <a:solidFill>
            <a:schemeClr val="tx1"/>
          </a:solidFill>
          <a:ln w="34925">
            <a:gradFill>
              <a:gsLst>
                <a:gs pos="0">
                  <a:schemeClr val="bg1"/>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hreePt" dir="t">
              <a:rot lat="0" lon="0" rev="10800000"/>
            </a:lightRig>
          </a:scene3d>
          <a:sp3d extrusionH="114300" prstMaterial="softEdge">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a:spLocks noChangeAspect="1"/>
          </p:cNvSpPr>
          <p:nvPr/>
        </p:nvSpPr>
        <p:spPr>
          <a:xfrm rot="10800000">
            <a:off x="2248010" y="5395090"/>
            <a:ext cx="647590" cy="777110"/>
          </a:xfrm>
          <a:prstGeom prst="downArrow">
            <a:avLst>
              <a:gd name="adj1" fmla="val 60746"/>
              <a:gd name="adj2" fmla="val 29361"/>
            </a:avLst>
          </a:prstGeom>
          <a:gradFill>
            <a:gsLst>
              <a:gs pos="20000">
                <a:schemeClr val="tx1">
                  <a:lumMod val="100000"/>
                </a:schemeClr>
              </a:gs>
              <a:gs pos="50000">
                <a:schemeClr val="tx1">
                  <a:lumMod val="100000"/>
                  <a:alpha val="60000"/>
                </a:schemeClr>
              </a:gs>
              <a:gs pos="100000">
                <a:schemeClr val="bg1">
                  <a:alpha val="0"/>
                </a:schemeClr>
              </a:gs>
            </a:gsLst>
            <a:lin ang="16200000" scaled="1"/>
          </a:gradFill>
          <a:ln w="34925">
            <a:gradFill>
              <a:gsLst>
                <a:gs pos="71000">
                  <a:schemeClr val="bg1">
                    <a:alpha val="67000"/>
                  </a:schemeClr>
                </a:gs>
                <a:gs pos="18000">
                  <a:schemeClr val="tx1">
                    <a:lumMod val="100000"/>
                    <a:alpha val="78000"/>
                  </a:schemeClr>
                </a:gs>
                <a:gs pos="0">
                  <a:schemeClr val="tx1">
                    <a:lumMod val="100000"/>
                    <a:alpha val="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twoPt" dir="t"/>
          </a:scene3d>
          <a:sp3d extrusionH="114300" prstMaterial="powder">
            <a:bevelT w="190500" prst="angle"/>
            <a:bevelB prst="softRound"/>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6"/>
          <p:cNvSpPr txBox="1">
            <a:spLocks/>
          </p:cNvSpPr>
          <p:nvPr/>
        </p:nvSpPr>
        <p:spPr>
          <a:xfrm>
            <a:off x="6324600" y="1039685"/>
            <a:ext cx="2743200" cy="5669280"/>
          </a:xfrm>
          <a:prstGeom prst="rect">
            <a:avLst/>
          </a:prstGeom>
          <a:noFill/>
          <a:ln w="25400">
            <a:noFill/>
          </a:ln>
          <a:scene3d>
            <a:camera prst="orthographicFront"/>
            <a:lightRig rig="threePt" dir="t"/>
          </a:scene3d>
          <a:sp3d>
            <a:bevelT w="50800" h="50800" prst="angle"/>
          </a:sp3d>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ctr">
              <a:spcBef>
                <a:spcPts val="0"/>
              </a:spcBef>
              <a:buNone/>
            </a:pPr>
            <a:r>
              <a:rPr lang="en-US" sz="2400" dirty="0"/>
              <a:t>An executive leader is a seasoned manager, responsible for managing complex programs at a Regional or National level. </a:t>
            </a:r>
          </a:p>
          <a:p>
            <a:pPr marL="0" algn="ctr">
              <a:spcBef>
                <a:spcPts val="0"/>
              </a:spcBef>
              <a:buNone/>
            </a:pPr>
            <a:endParaRPr lang="en-US" sz="2400" dirty="0"/>
          </a:p>
          <a:p>
            <a:pPr marL="0" algn="ctr">
              <a:spcBef>
                <a:spcPts val="0"/>
              </a:spcBef>
              <a:buNone/>
            </a:pPr>
            <a:r>
              <a:rPr lang="en-US" sz="2400" dirty="0"/>
              <a:t>An executive leader typically supervises multiple senior leaders and demonstrates leadership abilities.</a:t>
            </a:r>
          </a:p>
        </p:txBody>
      </p:sp>
      <p:sp>
        <p:nvSpPr>
          <p:cNvPr id="24" name="Up Arrow 23">
            <a:hlinkClick r:id="rId4" action="ppaction://hlinksldjump"/>
          </p:cNvPr>
          <p:cNvSpPr/>
          <p:nvPr/>
        </p:nvSpPr>
        <p:spPr>
          <a:xfrm>
            <a:off x="1759889" y="6357664"/>
            <a:ext cx="1051560" cy="365760"/>
          </a:xfrm>
          <a:prstGeom prst="upArrow">
            <a:avLst>
              <a:gd name="adj1" fmla="val 74753"/>
              <a:gd name="adj2" fmla="val 50000"/>
            </a:avLst>
          </a:prstGeom>
          <a:solidFill>
            <a:schemeClr val="tx1">
              <a:lumMod val="65000"/>
              <a:lumOff val="35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Core</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Competency</a:t>
            </a:r>
          </a:p>
        </p:txBody>
      </p:sp>
      <p:sp>
        <p:nvSpPr>
          <p:cNvPr id="26" name="Up Arrow 25">
            <a:hlinkClick r:id="" action="ppaction://noaction"/>
          </p:cNvPr>
          <p:cNvSpPr/>
          <p:nvPr/>
        </p:nvSpPr>
        <p:spPr>
          <a:xfrm>
            <a:off x="2825115" y="6357664"/>
            <a:ext cx="1051560" cy="365760"/>
          </a:xfrm>
          <a:prstGeom prst="upArrow">
            <a:avLst>
              <a:gd name="adj1" fmla="val 74753"/>
              <a:gd name="adj2" fmla="val 50000"/>
            </a:avLst>
          </a:prstGeom>
          <a:solidFill>
            <a:schemeClr val="bg1">
              <a:lumMod val="50000"/>
            </a:schemeClr>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Training</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27" name="Up Arrow 26">
            <a:hlinkClick r:id="" action="ppaction://noaction"/>
          </p:cNvPr>
          <p:cNvSpPr/>
          <p:nvPr/>
        </p:nvSpPr>
        <p:spPr>
          <a:xfrm>
            <a:off x="3885538" y="6359847"/>
            <a:ext cx="1051560" cy="365760"/>
          </a:xfrm>
          <a:prstGeom prst="upArrow">
            <a:avLst>
              <a:gd name="adj1" fmla="val 74753"/>
              <a:gd name="adj2" fmla="val 50000"/>
            </a:avLst>
          </a:prstGeom>
          <a:solidFill>
            <a:schemeClr val="bg1">
              <a:lumMod val="85000"/>
            </a:schemeClr>
          </a:solidFill>
          <a:ln>
            <a:noFill/>
          </a:ln>
          <a:scene3d>
            <a:camera prst="orthographicFront"/>
            <a:lightRig rig="threeP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Assignment</a:t>
            </a:r>
          </a:p>
          <a:p>
            <a:pPr algn="ctr">
              <a:lnSpc>
                <a:spcPct val="70000"/>
              </a:lnSpc>
              <a:spcBef>
                <a:spcPct val="0"/>
              </a:spcBef>
              <a:defRPr/>
            </a:pPr>
            <a:r>
              <a:rPr lang="en-US" sz="1050" cap="small" dirty="0">
                <a:solidFill>
                  <a:schemeClr val="tx1"/>
                </a:solidFill>
                <a:latin typeface="Franklin Gothic Demi Cond" pitchFamily="34" charset="0"/>
                <a:cs typeface="Aharoni" pitchFamily="2" charset="-79"/>
              </a:rPr>
              <a:t>Menu</a:t>
            </a:r>
          </a:p>
        </p:txBody>
      </p:sp>
      <p:sp>
        <p:nvSpPr>
          <p:cNvPr id="28" name="Up Arrow 27">
            <a:hlinkClick r:id="rId4" action="ppaction://hlinksldjump"/>
          </p:cNvPr>
          <p:cNvSpPr/>
          <p:nvPr/>
        </p:nvSpPr>
        <p:spPr>
          <a:xfrm>
            <a:off x="701040" y="6359211"/>
            <a:ext cx="1051560" cy="365760"/>
          </a:xfrm>
          <a:prstGeom prst="upArrow">
            <a:avLst>
              <a:gd name="adj1" fmla="val 74753"/>
              <a:gd name="adj2" fmla="val 50000"/>
            </a:avLst>
          </a:prstGeom>
          <a:solidFill>
            <a:schemeClr val="tx1"/>
          </a:solidFill>
          <a:ln>
            <a:noFill/>
          </a:ln>
          <a:scene3d>
            <a:camera prst="orthographicFront"/>
            <a:lightRig rig="flat" dir="t"/>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System</a:t>
            </a:r>
          </a:p>
          <a:p>
            <a:pPr lvl="0" algn="ctr">
              <a:lnSpc>
                <a:spcPct val="70000"/>
              </a:lnSpc>
              <a:spcBef>
                <a:spcPct val="0"/>
              </a:spcBef>
              <a:defRPr/>
            </a:pPr>
            <a:r>
              <a:rPr lang="en-US" sz="1050" cap="small" dirty="0">
                <a:solidFill>
                  <a:schemeClr val="bg1"/>
                </a:solidFill>
                <a:latin typeface="Franklin Gothic Demi Cond" pitchFamily="34" charset="0"/>
                <a:cs typeface="Aharoni" pitchFamily="2" charset="-79"/>
              </a:rPr>
              <a:t>Menu</a:t>
            </a:r>
          </a:p>
        </p:txBody>
      </p:sp>
      <p:sp>
        <p:nvSpPr>
          <p:cNvPr id="29" name="Up Arrow 28">
            <a:hlinkClick r:id="rId5" action="ppaction://hlinksldjump"/>
          </p:cNvPr>
          <p:cNvSpPr/>
          <p:nvPr/>
        </p:nvSpPr>
        <p:spPr>
          <a:xfrm>
            <a:off x="4946623" y="6358720"/>
            <a:ext cx="1051560" cy="365760"/>
          </a:xfrm>
          <a:prstGeom prst="upArrow">
            <a:avLst>
              <a:gd name="adj1" fmla="val 74753"/>
              <a:gd name="adj2" fmla="val 50000"/>
            </a:avLst>
          </a:prstGeom>
          <a:solidFill>
            <a:schemeClr val="bg1"/>
          </a:solidFill>
          <a:ln>
            <a:noFill/>
          </a:ln>
          <a:scene3d>
            <a:camera prst="orthographicFront"/>
            <a:lightRig rig="threePt" dir="t">
              <a:rot lat="0" lon="0" rev="17400000"/>
            </a:lightRig>
          </a:scene3d>
          <a:sp3d prstMaterial="metal">
            <a:bevelT w="317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Leadership</a:t>
            </a:r>
          </a:p>
          <a:p>
            <a:pPr lvl="0" algn="ctr">
              <a:lnSpc>
                <a:spcPct val="70000"/>
              </a:lnSpc>
              <a:spcBef>
                <a:spcPct val="0"/>
              </a:spcBef>
              <a:defRPr/>
            </a:pPr>
            <a:r>
              <a:rPr lang="en-US" sz="1050" cap="small" dirty="0">
                <a:solidFill>
                  <a:schemeClr val="tx1"/>
                </a:solidFill>
                <a:latin typeface="Franklin Gothic Demi Cond" pitchFamily="34" charset="0"/>
                <a:cs typeface="Aharoni" pitchFamily="2" charset="-79"/>
              </a:rPr>
              <a:t>Levels</a:t>
            </a:r>
            <a:endParaRPr lang="en-US" sz="1050" dirty="0">
              <a:solidFill>
                <a:schemeClr val="tx1"/>
              </a:solidFill>
              <a:latin typeface="Franklin Gothic Demi Cond" pitchFamily="34" charset="0"/>
              <a:cs typeface="Aharoni" pitchFamily="2" charset="-79"/>
            </a:endParaRPr>
          </a:p>
        </p:txBody>
      </p:sp>
    </p:spTree>
    <p:extLst>
      <p:ext uri="{BB962C8B-B14F-4D97-AF65-F5344CB8AC3E}">
        <p14:creationId xmlns:p14="http://schemas.microsoft.com/office/powerpoint/2010/main" val="3632716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mindyjonescpa.com/wp-content/uploads/2013/01/colored_puzzle_connection_800_9893-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2930347"/>
            <a:ext cx="4846320" cy="4232453"/>
          </a:xfrm>
          <a:prstGeom prst="rect">
            <a:avLst/>
          </a:prstGeom>
          <a:noFill/>
          <a:extLst>
            <a:ext uri="{909E8E84-426E-40DD-AFC4-6F175D3DCCD1}">
              <a14:hiddenFill xmlns:a14="http://schemas.microsoft.com/office/drawing/2010/main">
                <a:solidFill>
                  <a:srgbClr val="FFFFFF"/>
                </a:solidFill>
              </a14:hiddenFill>
            </a:ext>
          </a:extLst>
        </p:spPr>
      </p:pic>
      <p:sp>
        <p:nvSpPr>
          <p:cNvPr id="49" name="Title 48"/>
          <p:cNvSpPr>
            <a:spLocks noGrp="1"/>
          </p:cNvSpPr>
          <p:nvPr>
            <p:ph type="title"/>
          </p:nvPr>
        </p:nvSpPr>
        <p:spPr>
          <a:xfrm>
            <a:off x="457200" y="0"/>
            <a:ext cx="8229600" cy="13716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a:bevelT w="38100" h="31750" prst="angle"/>
              <a:extrusionClr>
                <a:schemeClr val="bg1">
                  <a:lumMod val="95000"/>
                </a:schemeClr>
              </a:extrusionClr>
              <a:contourClr>
                <a:srgbClr val="0070C0"/>
              </a:contourClr>
            </a:sp3d>
          </a:bodyPr>
          <a:lstStyle/>
          <a:p>
            <a:pPr>
              <a:lnSpc>
                <a:spcPct val="90000"/>
              </a:lnSpc>
            </a:pPr>
            <a:r>
              <a:rPr lang="en-US" b="1" cap="small" dirty="0" err="1">
                <a:ln w="11430"/>
                <a:solidFill>
                  <a:schemeClr val="tx1">
                    <a:lumMod val="75000"/>
                    <a:lumOff val="25000"/>
                  </a:schemeClr>
                </a:solidFill>
                <a:latin typeface="Rockwell Extra Bold" pitchFamily="18" charset="0"/>
                <a:cs typeface="Aharoni" pitchFamily="2" charset="-79"/>
              </a:rPr>
              <a:t>NExT</a:t>
            </a:r>
            <a:r>
              <a:rPr lang="en-US" b="1" cap="small" dirty="0">
                <a:ln w="11430"/>
                <a:solidFill>
                  <a:schemeClr val="tx1">
                    <a:lumMod val="75000"/>
                    <a:lumOff val="25000"/>
                  </a:schemeClr>
                </a:solidFill>
                <a:latin typeface="Rockwell Extra Bold" pitchFamily="18" charset="0"/>
                <a:cs typeface="Aharoni" pitchFamily="2" charset="-79"/>
              </a:rPr>
              <a:t> Workforce Competency Development</a:t>
            </a:r>
          </a:p>
        </p:txBody>
      </p:sp>
      <p:sp>
        <p:nvSpPr>
          <p:cNvPr id="2" name="Content Placeholder 1"/>
          <p:cNvSpPr>
            <a:spLocks noGrp="1"/>
          </p:cNvSpPr>
          <p:nvPr>
            <p:ph idx="1"/>
          </p:nvPr>
        </p:nvSpPr>
        <p:spPr>
          <a:xfrm>
            <a:off x="457200" y="6858000"/>
            <a:ext cx="8229600" cy="457200"/>
          </a:xfrm>
        </p:spPr>
        <p:txBody>
          <a:bodyPr>
            <a:noAutofit/>
          </a:bodyPr>
          <a:lstStyle/>
          <a:p>
            <a:pPr marL="0" indent="0" algn="ctr" defTabSz="182880">
              <a:buNone/>
            </a:pPr>
            <a:r>
              <a:rPr lang="en-US" sz="2400" b="1" cap="small" dirty="0"/>
              <a:t>Competency-Based HR Management System:</a:t>
            </a:r>
            <a:endParaRPr lang="en-US" sz="2400" cap="small" dirty="0"/>
          </a:p>
        </p:txBody>
      </p:sp>
      <p:sp>
        <p:nvSpPr>
          <p:cNvPr id="62" name="Title 1"/>
          <p:cNvSpPr txBox="1">
            <a:spLocks/>
          </p:cNvSpPr>
          <p:nvPr/>
        </p:nvSpPr>
        <p:spPr>
          <a:xfrm>
            <a:off x="9448800" y="7620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0070C0"/>
                </a:solidFill>
                <a:latin typeface="Rockwell Extra Bold" pitchFamily="18" charset="0"/>
              </a:rPr>
              <a:t>3</a:t>
            </a:r>
          </a:p>
        </p:txBody>
      </p:sp>
      <p:sp>
        <p:nvSpPr>
          <p:cNvPr id="20" name="Content Placeholder 1"/>
          <p:cNvSpPr txBox="1">
            <a:spLocks/>
          </p:cNvSpPr>
          <p:nvPr/>
        </p:nvSpPr>
        <p:spPr>
          <a:xfrm>
            <a:off x="228600" y="7162800"/>
            <a:ext cx="8229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defTabSz="182880">
              <a:buFont typeface="+mj-lt"/>
              <a:buAutoNum type="arabicPeriod"/>
            </a:pPr>
            <a:r>
              <a:rPr lang="en-US" sz="2000" dirty="0"/>
              <a:t>Framework for Building Competency-based HR Management System</a:t>
            </a:r>
          </a:p>
          <a:p>
            <a:pPr marL="514350" indent="-514350" defTabSz="182880">
              <a:buFont typeface="+mj-lt"/>
              <a:buAutoNum type="arabicPeriod"/>
            </a:pPr>
            <a:r>
              <a:rPr lang="en-US" sz="2000" dirty="0"/>
              <a:t>Method and Techniques in Developing Competency Model</a:t>
            </a:r>
          </a:p>
          <a:p>
            <a:pPr marL="514350" indent="-514350" defTabSz="182880">
              <a:buFont typeface="+mj-lt"/>
              <a:buAutoNum type="arabicPeriod"/>
            </a:pPr>
            <a:r>
              <a:rPr lang="en-US" sz="2000" dirty="0"/>
              <a:t>Competency-based Interview Method</a:t>
            </a:r>
          </a:p>
          <a:p>
            <a:pPr marL="514350" indent="-514350" defTabSz="182880">
              <a:buFont typeface="+mj-lt"/>
              <a:buAutoNum type="arabicPeriod"/>
            </a:pPr>
            <a:r>
              <a:rPr lang="en-US" sz="2000" dirty="0"/>
              <a:t>Competency-based Career Planning</a:t>
            </a:r>
          </a:p>
          <a:p>
            <a:pPr marL="514350" indent="-514350" defTabSz="182880">
              <a:buFont typeface="+mj-lt"/>
              <a:buAutoNum type="arabicPeriod"/>
            </a:pPr>
            <a:r>
              <a:rPr lang="en-US" sz="2000" dirty="0"/>
              <a:t>Competency-based Training &amp; Development</a:t>
            </a:r>
          </a:p>
          <a:p>
            <a:pPr marL="514350" indent="-514350" defTabSz="182880">
              <a:buFont typeface="+mj-lt"/>
              <a:buAutoNum type="arabicPeriod"/>
            </a:pPr>
            <a:r>
              <a:rPr lang="en-US" sz="2000" dirty="0"/>
              <a:t>Competency-based Performance Management</a:t>
            </a:r>
            <a:endParaRPr lang="en-US" sz="2000" b="1" spc="-10" dirty="0">
              <a:ea typeface="Calibri"/>
              <a:cs typeface="Aharoni" pitchFamily="2" charset="-79"/>
            </a:endParaRPr>
          </a:p>
        </p:txBody>
      </p:sp>
      <p:sp>
        <p:nvSpPr>
          <p:cNvPr id="21" name="Content Placeholder 1"/>
          <p:cNvSpPr txBox="1">
            <a:spLocks/>
          </p:cNvSpPr>
          <p:nvPr/>
        </p:nvSpPr>
        <p:spPr>
          <a:xfrm>
            <a:off x="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Framework for a Competency-Based </a:t>
            </a:r>
          </a:p>
          <a:p>
            <a:pPr marL="0" indent="0" algn="ctr" defTabSz="182880">
              <a:lnSpc>
                <a:spcPct val="90000"/>
              </a:lnSpc>
              <a:spcBef>
                <a:spcPts val="0"/>
              </a:spcBef>
              <a:buNone/>
            </a:pPr>
            <a:r>
              <a:rPr lang="en-US" sz="1800" b="1" dirty="0"/>
              <a:t>System</a:t>
            </a:r>
          </a:p>
        </p:txBody>
      </p:sp>
      <p:sp>
        <p:nvSpPr>
          <p:cNvPr id="22" name="Content Placeholder 1"/>
          <p:cNvSpPr txBox="1">
            <a:spLocks/>
          </p:cNvSpPr>
          <p:nvPr/>
        </p:nvSpPr>
        <p:spPr>
          <a:xfrm>
            <a:off x="22860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Method &amp; Technique </a:t>
            </a:r>
          </a:p>
          <a:p>
            <a:pPr marL="0" indent="0" algn="ctr" defTabSz="182880">
              <a:lnSpc>
                <a:spcPct val="90000"/>
              </a:lnSpc>
              <a:spcBef>
                <a:spcPts val="0"/>
              </a:spcBef>
              <a:buNone/>
            </a:pPr>
            <a:r>
              <a:rPr lang="en-US" sz="1800" b="1" dirty="0"/>
              <a:t>in Developing Competency Model</a:t>
            </a:r>
          </a:p>
        </p:txBody>
      </p:sp>
      <p:sp>
        <p:nvSpPr>
          <p:cNvPr id="23" name="Content Placeholder 1"/>
          <p:cNvSpPr txBox="1">
            <a:spLocks/>
          </p:cNvSpPr>
          <p:nvPr/>
        </p:nvSpPr>
        <p:spPr>
          <a:xfrm>
            <a:off x="236220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Interview Method</a:t>
            </a:r>
          </a:p>
        </p:txBody>
      </p:sp>
      <p:sp>
        <p:nvSpPr>
          <p:cNvPr id="24" name="Content Placeholder 1"/>
          <p:cNvSpPr txBox="1">
            <a:spLocks/>
          </p:cNvSpPr>
          <p:nvPr/>
        </p:nvSpPr>
        <p:spPr>
          <a:xfrm>
            <a:off x="4678680" y="2148840"/>
            <a:ext cx="2103120" cy="8229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Career Planning</a:t>
            </a:r>
          </a:p>
        </p:txBody>
      </p:sp>
      <p:sp>
        <p:nvSpPr>
          <p:cNvPr id="25" name="Content Placeholder 1"/>
          <p:cNvSpPr txBox="1">
            <a:spLocks/>
          </p:cNvSpPr>
          <p:nvPr/>
        </p:nvSpPr>
        <p:spPr>
          <a:xfrm>
            <a:off x="6355080" y="2834640"/>
            <a:ext cx="2560320" cy="9144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a:t>
            </a:r>
          </a:p>
          <a:p>
            <a:pPr marL="0" indent="0" algn="ctr" defTabSz="182880">
              <a:lnSpc>
                <a:spcPct val="90000"/>
              </a:lnSpc>
              <a:spcBef>
                <a:spcPts val="0"/>
              </a:spcBef>
              <a:buNone/>
            </a:pPr>
            <a:r>
              <a:rPr lang="en-US" sz="1800" b="1" dirty="0"/>
              <a:t>Training &amp; Development</a:t>
            </a:r>
          </a:p>
        </p:txBody>
      </p:sp>
      <p:sp>
        <p:nvSpPr>
          <p:cNvPr id="26" name="Content Placeholder 1"/>
          <p:cNvSpPr txBox="1">
            <a:spLocks/>
          </p:cNvSpPr>
          <p:nvPr/>
        </p:nvSpPr>
        <p:spPr>
          <a:xfrm>
            <a:off x="7040880" y="4434840"/>
            <a:ext cx="2103120" cy="128016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82880">
              <a:lnSpc>
                <a:spcPct val="90000"/>
              </a:lnSpc>
              <a:spcBef>
                <a:spcPts val="0"/>
              </a:spcBef>
              <a:buNone/>
            </a:pPr>
            <a:r>
              <a:rPr lang="en-US" sz="1800" b="1" dirty="0"/>
              <a:t>Competency-Based Performance Management</a:t>
            </a:r>
            <a:endParaRPr lang="en-US" sz="1800" b="1" spc="-10" dirty="0">
              <a:ea typeface="Calibri"/>
              <a:cs typeface="Aharoni" pitchFamily="2" charset="-79"/>
            </a:endParaRPr>
          </a:p>
        </p:txBody>
      </p:sp>
      <p:sp>
        <p:nvSpPr>
          <p:cNvPr id="27" name="Title 1"/>
          <p:cNvSpPr txBox="1">
            <a:spLocks/>
          </p:cNvSpPr>
          <p:nvPr/>
        </p:nvSpPr>
        <p:spPr>
          <a:xfrm>
            <a:off x="6096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FFFF00">
                    <a:alpha val="75000"/>
                  </a:srgbClr>
                </a:solidFill>
                <a:latin typeface="Rockwell Extra Bold" pitchFamily="18" charset="0"/>
              </a:rPr>
              <a:t>1</a:t>
            </a:r>
          </a:p>
        </p:txBody>
      </p:sp>
      <p:sp>
        <p:nvSpPr>
          <p:cNvPr id="28" name="Title 1"/>
          <p:cNvSpPr txBox="1">
            <a:spLocks/>
          </p:cNvSpPr>
          <p:nvPr/>
        </p:nvSpPr>
        <p:spPr>
          <a:xfrm>
            <a:off x="103632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chemeClr val="accent6">
                  <a:lumMod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chemeClr val="accent6">
                    <a:lumMod val="75000"/>
                    <a:alpha val="75000"/>
                  </a:schemeClr>
                </a:solidFill>
                <a:latin typeface="Rockwell Extra Bold" pitchFamily="18" charset="0"/>
              </a:rPr>
              <a:t>2</a:t>
            </a:r>
          </a:p>
        </p:txBody>
      </p:sp>
      <p:sp>
        <p:nvSpPr>
          <p:cNvPr id="29" name="Title 1"/>
          <p:cNvSpPr txBox="1">
            <a:spLocks/>
          </p:cNvSpPr>
          <p:nvPr/>
        </p:nvSpPr>
        <p:spPr>
          <a:xfrm>
            <a:off x="2971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B0F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B0F0">
                    <a:alpha val="75000"/>
                  </a:srgbClr>
                </a:solidFill>
                <a:latin typeface="Rockwell Extra Bold" pitchFamily="18" charset="0"/>
              </a:rPr>
              <a:t>3</a:t>
            </a:r>
          </a:p>
        </p:txBody>
      </p:sp>
      <p:sp>
        <p:nvSpPr>
          <p:cNvPr id="30" name="Title 1"/>
          <p:cNvSpPr txBox="1">
            <a:spLocks/>
          </p:cNvSpPr>
          <p:nvPr/>
        </p:nvSpPr>
        <p:spPr>
          <a:xfrm>
            <a:off x="5257800" y="1295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C00000">
                    <a:alpha val="75000"/>
                  </a:srgbClr>
                </a:solidFill>
                <a:latin typeface="Rockwell Extra Bold" pitchFamily="18" charset="0"/>
              </a:rPr>
              <a:t>4</a:t>
            </a:r>
          </a:p>
        </p:txBody>
      </p:sp>
      <p:sp>
        <p:nvSpPr>
          <p:cNvPr id="31" name="Title 1"/>
          <p:cNvSpPr txBox="1">
            <a:spLocks/>
          </p:cNvSpPr>
          <p:nvPr/>
        </p:nvSpPr>
        <p:spPr>
          <a:xfrm>
            <a:off x="7162800" y="19812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7030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7030A0">
                    <a:alpha val="75000"/>
                  </a:srgbClr>
                </a:solidFill>
                <a:latin typeface="Rockwell Extra Bold" pitchFamily="18" charset="0"/>
              </a:rPr>
              <a:t>5</a:t>
            </a:r>
          </a:p>
        </p:txBody>
      </p:sp>
      <p:sp>
        <p:nvSpPr>
          <p:cNvPr id="32" name="Title 1"/>
          <p:cNvSpPr txBox="1">
            <a:spLocks/>
          </p:cNvSpPr>
          <p:nvPr/>
        </p:nvSpPr>
        <p:spPr>
          <a:xfrm>
            <a:off x="7543800" y="3581400"/>
            <a:ext cx="914400" cy="9144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6350">
              <a:bevelT w="38100" h="31750" prst="angle"/>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ln w="11430"/>
                <a:solidFill>
                  <a:srgbClr val="006600">
                    <a:alpha val="75000"/>
                  </a:srgbClr>
                </a:solidFill>
                <a:latin typeface="Rockwell Extra Bold" pitchFamily="18" charset="0"/>
              </a:rPr>
              <a:t>6</a:t>
            </a:r>
          </a:p>
        </p:txBody>
      </p:sp>
    </p:spTree>
    <p:extLst>
      <p:ext uri="{BB962C8B-B14F-4D97-AF65-F5344CB8AC3E}">
        <p14:creationId xmlns:p14="http://schemas.microsoft.com/office/powerpoint/2010/main" val="379589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152400" y="0"/>
            <a:ext cx="5303520" cy="1097280"/>
          </a:xfrm>
          <a:prstGeom prst="rightArrow">
            <a:avLst>
              <a:gd name="adj1" fmla="val 64907"/>
              <a:gd name="adj2" fmla="val 37578"/>
            </a:avLst>
          </a:prstGeom>
          <a:solidFill>
            <a:schemeClr val="bg1"/>
          </a:solidFill>
          <a:ln w="19050">
            <a:noFill/>
          </a:ln>
          <a:scene3d>
            <a:camera prst="orthographicFront"/>
            <a:lightRig rig="flood" dir="t">
              <a:rot lat="0" lon="0" rev="6600000"/>
            </a:lightRig>
          </a:scene3d>
          <a:sp3d prstMaterial="matte">
            <a:bevelT w="1016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a:bevelT w="38100" h="31750" prst="angle"/>
              <a:extrusionClr>
                <a:schemeClr val="bg1">
                  <a:lumMod val="95000"/>
                </a:schemeClr>
              </a:extrusionClr>
              <a:contourClr>
                <a:schemeClr val="tx1">
                  <a:lumMod val="75000"/>
                  <a:lumOff val="25000"/>
                </a:schemeClr>
              </a:contourClr>
            </a:sp3d>
          </a:bodyPr>
          <a:lstStyle/>
          <a:p>
            <a:pPr marL="342900" lvl="0" indent="-342900" algn="r">
              <a:defRPr/>
            </a:pPr>
            <a:r>
              <a:rPr lang="en-US" sz="3600" b="1" cap="small" dirty="0">
                <a:ln w="11430">
                  <a:noFill/>
                </a:ln>
                <a:solidFill>
                  <a:schemeClr val="tx1">
                    <a:lumMod val="85000"/>
                    <a:lumOff val="15000"/>
                  </a:schemeClr>
                </a:solidFill>
                <a:latin typeface="Aharoni" pitchFamily="2" charset="-79"/>
                <a:cs typeface="Aharoni" pitchFamily="2" charset="-79"/>
              </a:rPr>
              <a:t>The </a:t>
            </a:r>
            <a:r>
              <a:rPr lang="en-US" sz="3600" b="1" cap="small" dirty="0" err="1">
                <a:ln w="11430">
                  <a:noFill/>
                </a:ln>
                <a:solidFill>
                  <a:schemeClr val="tx1">
                    <a:lumMod val="85000"/>
                    <a:lumOff val="15000"/>
                  </a:schemeClr>
                </a:solidFill>
                <a:latin typeface="Aharoni" pitchFamily="2" charset="-79"/>
                <a:cs typeface="Aharoni" pitchFamily="2" charset="-79"/>
              </a:rPr>
              <a:t>NE</a:t>
            </a:r>
            <a:r>
              <a:rPr lang="en-US" sz="4400" b="1" dirty="0" err="1">
                <a:ln w="11430">
                  <a:noFill/>
                </a:ln>
                <a:solidFill>
                  <a:srgbClr val="C00000"/>
                </a:solidFill>
                <a:latin typeface="Pristina" pitchFamily="66" charset="0"/>
                <a:cs typeface="Aharoni" pitchFamily="2" charset="-79"/>
              </a:rPr>
              <a:t>x</a:t>
            </a:r>
            <a:r>
              <a:rPr lang="en-US" sz="3600" b="1" cap="small" dirty="0" err="1">
                <a:ln w="11430">
                  <a:noFill/>
                </a:ln>
                <a:solidFill>
                  <a:schemeClr val="tx1">
                    <a:lumMod val="85000"/>
                    <a:lumOff val="15000"/>
                  </a:schemeClr>
                </a:solidFill>
                <a:latin typeface="Aharoni" pitchFamily="2" charset="-79"/>
                <a:cs typeface="Aharoni" pitchFamily="2" charset="-79"/>
              </a:rPr>
              <a:t>T</a:t>
            </a:r>
            <a:r>
              <a:rPr lang="en-US" sz="3600" b="1" cap="small" dirty="0">
                <a:ln w="11430">
                  <a:noFill/>
                </a:ln>
                <a:solidFill>
                  <a:schemeClr val="tx1">
                    <a:lumMod val="85000"/>
                    <a:lumOff val="15000"/>
                  </a:schemeClr>
                </a:solidFill>
                <a:latin typeface="Aharoni" pitchFamily="2" charset="-79"/>
                <a:cs typeface="Aharoni" pitchFamily="2" charset="-79"/>
              </a:rPr>
              <a:t> System </a:t>
            </a:r>
          </a:p>
        </p:txBody>
      </p:sp>
      <p:pic>
        <p:nvPicPr>
          <p:cNvPr id="33" name="Picture 38" descr="the Power to Be"/>
          <p:cNvPicPr>
            <a:picLocks noChangeAspect="1" noChangeArrowheads="1"/>
          </p:cNvPicPr>
          <p:nvPr/>
        </p:nvPicPr>
        <p:blipFill rotWithShape="1">
          <a:blip r:embed="rId3" cstate="print"/>
          <a:srcRect l="72444" t="5733" b="51094"/>
          <a:stretch/>
        </p:blipFill>
        <p:spPr bwMode="auto">
          <a:xfrm>
            <a:off x="76200" y="2827751"/>
            <a:ext cx="4724400" cy="2582449"/>
          </a:xfrm>
          <a:prstGeom prst="rect">
            <a:avLst/>
          </a:prstGeom>
          <a:noFill/>
        </p:spPr>
      </p:pic>
      <p:sp>
        <p:nvSpPr>
          <p:cNvPr id="62" name="Rounded Rectangle 61"/>
          <p:cNvSpPr/>
          <p:nvPr/>
        </p:nvSpPr>
        <p:spPr>
          <a:xfrm>
            <a:off x="4165665" y="2964875"/>
            <a:ext cx="4480560" cy="5486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006600"/>
              </a:contourClr>
            </a:sp3d>
          </a:bodyPr>
          <a:lstStyle/>
          <a:p>
            <a:pPr lvl="0" algn="ctr">
              <a:lnSpc>
                <a:spcPct val="80000"/>
              </a:lnSpc>
              <a:spcBef>
                <a:spcPct val="0"/>
              </a:spcBef>
              <a:defRPr/>
            </a:pPr>
            <a:r>
              <a:rPr lang="en-US" sz="4000" b="1" cap="small" dirty="0">
                <a:ln w="11430"/>
                <a:solidFill>
                  <a:srgbClr val="006600"/>
                </a:solidFill>
                <a:latin typeface="Gill Sans Ultra Bold" pitchFamily="34" charset="0"/>
                <a:cs typeface="Aharoni" pitchFamily="2" charset="-79"/>
              </a:rPr>
              <a:t>Actualization</a:t>
            </a:r>
          </a:p>
        </p:txBody>
      </p:sp>
      <p:sp>
        <p:nvSpPr>
          <p:cNvPr id="61" name="Rounded Rectangle 60"/>
          <p:cNvSpPr/>
          <p:nvPr/>
        </p:nvSpPr>
        <p:spPr>
          <a:xfrm>
            <a:off x="853440" y="5334000"/>
            <a:ext cx="3566160" cy="5486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0070C0"/>
              </a:contourClr>
            </a:sp3d>
          </a:bodyPr>
          <a:lstStyle/>
          <a:p>
            <a:pPr lvl="0" algn="ctr">
              <a:lnSpc>
                <a:spcPct val="80000"/>
              </a:lnSpc>
              <a:spcBef>
                <a:spcPct val="0"/>
              </a:spcBef>
              <a:defRPr/>
            </a:pPr>
            <a:r>
              <a:rPr lang="en-US" sz="4000" b="1" cap="small" dirty="0">
                <a:ln w="11430"/>
                <a:solidFill>
                  <a:srgbClr val="0070C0"/>
                </a:solidFill>
                <a:latin typeface="Gill Sans Ultra Bold" pitchFamily="34" charset="0"/>
                <a:cs typeface="Aharoni" pitchFamily="2" charset="-79"/>
              </a:rPr>
              <a:t>Alignment</a:t>
            </a:r>
          </a:p>
        </p:txBody>
      </p:sp>
      <p:sp>
        <p:nvSpPr>
          <p:cNvPr id="60" name="Rounded Rectangle 59"/>
          <p:cNvSpPr/>
          <p:nvPr/>
        </p:nvSpPr>
        <p:spPr>
          <a:xfrm>
            <a:off x="228600" y="990600"/>
            <a:ext cx="4114800" cy="5486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FFFF00"/>
              </a:contourClr>
            </a:sp3d>
          </a:bodyPr>
          <a:lstStyle/>
          <a:p>
            <a:pPr lvl="0" algn="ctr">
              <a:lnSpc>
                <a:spcPct val="80000"/>
              </a:lnSpc>
              <a:spcBef>
                <a:spcPct val="0"/>
              </a:spcBef>
              <a:defRPr/>
            </a:pPr>
            <a:r>
              <a:rPr lang="en-US" sz="4000" b="1" cap="small" dirty="0">
                <a:ln w="11430"/>
                <a:solidFill>
                  <a:srgbClr val="D5D000"/>
                </a:solidFill>
                <a:latin typeface="Gill Sans Ultra Bold" pitchFamily="34" charset="0"/>
                <a:cs typeface="Aharoni" pitchFamily="2" charset="-79"/>
              </a:rPr>
              <a:t>Development</a:t>
            </a:r>
          </a:p>
        </p:txBody>
      </p:sp>
      <p:sp>
        <p:nvSpPr>
          <p:cNvPr id="46" name="Rounded Rectangle 45"/>
          <p:cNvSpPr/>
          <p:nvPr/>
        </p:nvSpPr>
        <p:spPr>
          <a:xfrm>
            <a:off x="5334000" y="299056"/>
            <a:ext cx="3657600" cy="5486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lvl="0" algn="ctr">
              <a:lnSpc>
                <a:spcPct val="80000"/>
              </a:lnSpc>
              <a:spcBef>
                <a:spcPct val="0"/>
              </a:spcBef>
              <a:defRPr/>
            </a:pPr>
            <a:r>
              <a:rPr lang="en-US" sz="4000" b="1" cap="small" dirty="0">
                <a:ln w="11430"/>
                <a:solidFill>
                  <a:srgbClr val="C00000"/>
                </a:solidFill>
                <a:latin typeface="Gill Sans Ultra Bold" pitchFamily="34" charset="0"/>
                <a:cs typeface="Aharoni" pitchFamily="2" charset="-79"/>
              </a:rPr>
              <a:t>Assessment</a:t>
            </a:r>
          </a:p>
        </p:txBody>
      </p:sp>
      <p:sp>
        <p:nvSpPr>
          <p:cNvPr id="29" name="Rounded Rectangle 28"/>
          <p:cNvSpPr/>
          <p:nvPr/>
        </p:nvSpPr>
        <p:spPr>
          <a:xfrm>
            <a:off x="6131625" y="1301337"/>
            <a:ext cx="274320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dirty="0">
                <a:solidFill>
                  <a:schemeClr val="tx1"/>
                </a:solidFill>
                <a:latin typeface="Agency FB" pitchFamily="34" charset="0"/>
              </a:rPr>
              <a:t>Competency Identification</a:t>
            </a:r>
          </a:p>
        </p:txBody>
      </p:sp>
      <p:sp>
        <p:nvSpPr>
          <p:cNvPr id="30" name="Rounded Rectangle 29"/>
          <p:cNvSpPr/>
          <p:nvPr/>
        </p:nvSpPr>
        <p:spPr>
          <a:xfrm>
            <a:off x="6131625" y="879762"/>
            <a:ext cx="274320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Core Qualifications</a:t>
            </a:r>
          </a:p>
        </p:txBody>
      </p:sp>
      <p:sp>
        <p:nvSpPr>
          <p:cNvPr id="31" name="Rounded Rectangle 30"/>
          <p:cNvSpPr/>
          <p:nvPr/>
        </p:nvSpPr>
        <p:spPr>
          <a:xfrm>
            <a:off x="6131625" y="1722120"/>
            <a:ext cx="274320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Competency Model</a:t>
            </a:r>
          </a:p>
        </p:txBody>
      </p:sp>
      <p:sp>
        <p:nvSpPr>
          <p:cNvPr id="47" name="Title 1"/>
          <p:cNvSpPr txBox="1">
            <a:spLocks/>
          </p:cNvSpPr>
          <p:nvPr/>
        </p:nvSpPr>
        <p:spPr>
          <a:xfrm>
            <a:off x="5212080" y="756256"/>
            <a:ext cx="914400" cy="9144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11430">
                  <a:solidFill>
                    <a:srgbClr val="C00000"/>
                  </a:solidFill>
                </a:ln>
                <a:solidFill>
                  <a:schemeClr val="bg1">
                    <a:lumMod val="95000"/>
                  </a:schemeClr>
                </a:solidFill>
                <a:latin typeface="Elephant" pitchFamily="18" charset="0"/>
              </a:rPr>
              <a:t>1</a:t>
            </a:r>
          </a:p>
        </p:txBody>
      </p:sp>
      <p:sp>
        <p:nvSpPr>
          <p:cNvPr id="32" name="Rounded Rectangle 31"/>
          <p:cNvSpPr/>
          <p:nvPr/>
        </p:nvSpPr>
        <p:spPr>
          <a:xfrm>
            <a:off x="1212470" y="1950525"/>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0"/>
              </a:spcBef>
              <a:defRPr/>
            </a:pPr>
            <a:r>
              <a:rPr lang="en-US" sz="2400" b="1" cap="small" spc="50" dirty="0">
                <a:solidFill>
                  <a:schemeClr val="tx1"/>
                </a:solidFill>
                <a:latin typeface="Agency FB" pitchFamily="34" charset="0"/>
              </a:rPr>
              <a:t> Real-Time Development</a:t>
            </a:r>
          </a:p>
        </p:txBody>
      </p:sp>
      <p:sp>
        <p:nvSpPr>
          <p:cNvPr id="34" name="Rounded Rectangle 33"/>
          <p:cNvSpPr/>
          <p:nvPr/>
        </p:nvSpPr>
        <p:spPr>
          <a:xfrm>
            <a:off x="1212470" y="152895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Contemporary Training</a:t>
            </a:r>
          </a:p>
        </p:txBody>
      </p:sp>
      <p:sp>
        <p:nvSpPr>
          <p:cNvPr id="35" name="Rounded Rectangle 34"/>
          <p:cNvSpPr/>
          <p:nvPr/>
        </p:nvSpPr>
        <p:spPr>
          <a:xfrm>
            <a:off x="1212470" y="2371308"/>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dirty="0">
                <a:solidFill>
                  <a:schemeClr val="tx1"/>
                </a:solidFill>
                <a:latin typeface="Agency FB" pitchFamily="34" charset="0"/>
              </a:rPr>
              <a:t>Adaptable Delivery Options</a:t>
            </a:r>
          </a:p>
        </p:txBody>
      </p:sp>
      <p:sp>
        <p:nvSpPr>
          <p:cNvPr id="63" name="Title 1"/>
          <p:cNvSpPr txBox="1">
            <a:spLocks/>
          </p:cNvSpPr>
          <p:nvPr/>
        </p:nvSpPr>
        <p:spPr>
          <a:xfrm>
            <a:off x="292925" y="1452750"/>
            <a:ext cx="914400" cy="9144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FFFF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11430">
                  <a:solidFill>
                    <a:srgbClr val="FFFF00"/>
                  </a:solidFill>
                </a:ln>
                <a:solidFill>
                  <a:schemeClr val="tx1">
                    <a:lumMod val="75000"/>
                    <a:lumOff val="25000"/>
                  </a:schemeClr>
                </a:solidFill>
                <a:latin typeface="Elephant" pitchFamily="18" charset="0"/>
              </a:rPr>
              <a:t>2</a:t>
            </a:r>
          </a:p>
        </p:txBody>
      </p:sp>
      <p:sp>
        <p:nvSpPr>
          <p:cNvPr id="40" name="Rounded Rectangle 39">
            <a:hlinkClick r:id="" action="ppaction://noaction"/>
          </p:cNvPr>
          <p:cNvSpPr/>
          <p:nvPr/>
        </p:nvSpPr>
        <p:spPr>
          <a:xfrm>
            <a:off x="5069775" y="3961412"/>
            <a:ext cx="347472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Assignment Process</a:t>
            </a:r>
          </a:p>
        </p:txBody>
      </p:sp>
      <p:sp>
        <p:nvSpPr>
          <p:cNvPr id="41" name="Rounded Rectangle 40">
            <a:hlinkClick r:id="" action="ppaction://noaction"/>
          </p:cNvPr>
          <p:cNvSpPr/>
          <p:nvPr/>
        </p:nvSpPr>
        <p:spPr>
          <a:xfrm>
            <a:off x="5069775" y="3539837"/>
            <a:ext cx="347472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10" dirty="0">
                <a:solidFill>
                  <a:schemeClr val="tx1"/>
                </a:solidFill>
                <a:latin typeface="Agency FB" pitchFamily="34" charset="0"/>
              </a:rPr>
              <a:t>Developmental Assignments</a:t>
            </a:r>
          </a:p>
        </p:txBody>
      </p:sp>
      <p:sp>
        <p:nvSpPr>
          <p:cNvPr id="42" name="Rounded Rectangle 41">
            <a:hlinkClick r:id="" action="ppaction://noaction"/>
          </p:cNvPr>
          <p:cNvSpPr/>
          <p:nvPr/>
        </p:nvSpPr>
        <p:spPr>
          <a:xfrm>
            <a:off x="5069775" y="4382195"/>
            <a:ext cx="347472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Effective Performance</a:t>
            </a:r>
          </a:p>
        </p:txBody>
      </p:sp>
      <p:sp>
        <p:nvSpPr>
          <p:cNvPr id="49" name="Title 1"/>
          <p:cNvSpPr txBox="1">
            <a:spLocks/>
          </p:cNvSpPr>
          <p:nvPr/>
        </p:nvSpPr>
        <p:spPr>
          <a:xfrm>
            <a:off x="4141915" y="3429000"/>
            <a:ext cx="914400" cy="9144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11430">
                  <a:solidFill>
                    <a:srgbClr val="006600"/>
                  </a:solidFill>
                </a:ln>
                <a:solidFill>
                  <a:schemeClr val="bg1">
                    <a:lumMod val="95000"/>
                  </a:schemeClr>
                </a:solidFill>
                <a:latin typeface="Elephant" pitchFamily="18" charset="0"/>
              </a:rPr>
              <a:t>3</a:t>
            </a:r>
          </a:p>
        </p:txBody>
      </p:sp>
      <p:sp>
        <p:nvSpPr>
          <p:cNvPr id="43" name="Rounded Rectangle 42"/>
          <p:cNvSpPr/>
          <p:nvPr/>
        </p:nvSpPr>
        <p:spPr>
          <a:xfrm>
            <a:off x="4236720" y="5873337"/>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err="1">
                <a:solidFill>
                  <a:schemeClr val="tx1"/>
                </a:solidFill>
                <a:latin typeface="Agency FB" pitchFamily="34" charset="0"/>
              </a:rPr>
              <a:t>NE</a:t>
            </a:r>
            <a:r>
              <a:rPr lang="en-US" sz="2400" b="1" spc="50" dirty="0" err="1">
                <a:solidFill>
                  <a:srgbClr val="C00000"/>
                </a:solidFill>
                <a:latin typeface="Pristina" pitchFamily="66" charset="0"/>
              </a:rPr>
              <a:t>x</a:t>
            </a:r>
            <a:r>
              <a:rPr lang="en-US" sz="2400" b="1" cap="small" spc="50" dirty="0" err="1">
                <a:solidFill>
                  <a:schemeClr val="tx1"/>
                </a:solidFill>
                <a:latin typeface="Agency FB" pitchFamily="34" charset="0"/>
              </a:rPr>
              <a:t>T</a:t>
            </a:r>
            <a:r>
              <a:rPr lang="en-US" sz="2400" b="1" cap="small" spc="50" dirty="0">
                <a:solidFill>
                  <a:schemeClr val="tx1"/>
                </a:solidFill>
                <a:latin typeface="Agency FB" pitchFamily="34" charset="0"/>
              </a:rPr>
              <a:t> Level Leadership</a:t>
            </a:r>
          </a:p>
        </p:txBody>
      </p:sp>
      <p:sp>
        <p:nvSpPr>
          <p:cNvPr id="44" name="Rounded Rectangle 43"/>
          <p:cNvSpPr/>
          <p:nvPr/>
        </p:nvSpPr>
        <p:spPr>
          <a:xfrm>
            <a:off x="4236720" y="5451762"/>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Exclusive Program Design</a:t>
            </a:r>
          </a:p>
        </p:txBody>
      </p:sp>
      <p:sp>
        <p:nvSpPr>
          <p:cNvPr id="45" name="Rounded Rectangle 44"/>
          <p:cNvSpPr/>
          <p:nvPr/>
        </p:nvSpPr>
        <p:spPr>
          <a:xfrm>
            <a:off x="4236720" y="6294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spcBef>
                <a:spcPct val="0"/>
              </a:spcBef>
              <a:defRPr/>
            </a:pPr>
            <a:r>
              <a:rPr lang="en-US" sz="2400" b="1" cap="small" spc="50" dirty="0">
                <a:solidFill>
                  <a:schemeClr val="tx1"/>
                </a:solidFill>
                <a:latin typeface="Agency FB" pitchFamily="34" charset="0"/>
              </a:rPr>
              <a:t>Performance Coaching</a:t>
            </a:r>
          </a:p>
        </p:txBody>
      </p:sp>
      <p:sp>
        <p:nvSpPr>
          <p:cNvPr id="64" name="Title 1"/>
          <p:cNvSpPr txBox="1">
            <a:spLocks/>
          </p:cNvSpPr>
          <p:nvPr/>
        </p:nvSpPr>
        <p:spPr>
          <a:xfrm>
            <a:off x="3352800" y="5791200"/>
            <a:ext cx="914400" cy="9144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0070C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n w="11430">
                  <a:solidFill>
                    <a:srgbClr val="0070C0"/>
                  </a:solidFill>
                </a:ln>
                <a:solidFill>
                  <a:schemeClr val="bg1">
                    <a:lumMod val="95000"/>
                  </a:schemeClr>
                </a:solidFill>
                <a:latin typeface="Elephant" pitchFamily="18" charset="0"/>
              </a:rPr>
              <a:t>4</a:t>
            </a:r>
          </a:p>
        </p:txBody>
      </p:sp>
    </p:spTree>
    <p:extLst>
      <p:ext uri="{BB962C8B-B14F-4D97-AF65-F5344CB8AC3E}">
        <p14:creationId xmlns:p14="http://schemas.microsoft.com/office/powerpoint/2010/main" val="84331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own Arrow 30"/>
          <p:cNvSpPr/>
          <p:nvPr/>
        </p:nvSpPr>
        <p:spPr>
          <a:xfrm rot="3600000">
            <a:off x="4829027" y="1844790"/>
            <a:ext cx="1614857" cy="1937828"/>
          </a:xfrm>
          <a:prstGeom prst="downArrow">
            <a:avLst>
              <a:gd name="adj1" fmla="val 60746"/>
              <a:gd name="adj2" fmla="val 29361"/>
            </a:avLst>
          </a:prstGeom>
          <a:gradFill>
            <a:gsLst>
              <a:gs pos="20000">
                <a:srgbClr val="FF0000"/>
              </a:gs>
              <a:gs pos="50000">
                <a:srgbClr val="FF0000">
                  <a:alpha val="60000"/>
                </a:srgbClr>
              </a:gs>
              <a:gs pos="100000">
                <a:schemeClr val="bg1">
                  <a:alpha val="0"/>
                </a:schemeClr>
              </a:gs>
            </a:gsLst>
            <a:lin ang="16200000" scaled="1"/>
          </a:gradFill>
          <a:ln w="34925">
            <a:gradFill>
              <a:gsLst>
                <a:gs pos="0">
                  <a:schemeClr val="accent1">
                    <a:tint val="66000"/>
                    <a:satMod val="160000"/>
                    <a:alpha val="0"/>
                  </a:schemeClr>
                </a:gs>
                <a:gs pos="39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7200000">
            <a:off x="4853057" y="3393933"/>
            <a:ext cx="1614857" cy="1937828"/>
          </a:xfrm>
          <a:prstGeom prst="downArrow">
            <a:avLst>
              <a:gd name="adj1" fmla="val 60746"/>
              <a:gd name="adj2" fmla="val 29361"/>
            </a:avLst>
          </a:prstGeom>
          <a:gradFill>
            <a:gsLst>
              <a:gs pos="20000">
                <a:srgbClr val="FFFF00"/>
              </a:gs>
              <a:gs pos="50000">
                <a:srgbClr val="FFFF00">
                  <a:alpha val="60000"/>
                </a:srgbClr>
              </a:gs>
              <a:gs pos="100000">
                <a:schemeClr val="bg1">
                  <a:alpha val="0"/>
                </a:schemeClr>
              </a:gs>
            </a:gsLst>
            <a:lin ang="16200000" scaled="1"/>
          </a:gradFill>
          <a:ln w="34925">
            <a:gradFill>
              <a:gsLst>
                <a:gs pos="0">
                  <a:schemeClr val="accent1">
                    <a:tint val="66000"/>
                    <a:satMod val="160000"/>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38200" y="0"/>
            <a:ext cx="7620000" cy="1645920"/>
          </a:xfrm>
          <a:noFill/>
          <a:ln>
            <a:noFill/>
          </a:ln>
          <a:scene3d>
            <a:camera prst="orthographicFront"/>
            <a:lightRig rig="flat" dir="tl">
              <a:rot lat="0" lon="0" rev="6600000"/>
            </a:lightRig>
          </a:scene3d>
          <a:sp3d>
            <a:bevelT prst="angle"/>
          </a:sp3d>
        </p:spPr>
        <p:txBody>
          <a:bodyPr anchor="ctr">
            <a:normAutofit/>
            <a:scene3d>
              <a:camera prst="orthographicFront"/>
              <a:lightRig rig="balanced" dir="t">
                <a:rot lat="0" lon="0" rev="2100000"/>
              </a:lightRig>
            </a:scene3d>
            <a:sp3d extrusionH="57150" prstMaterial="metal">
              <a:bevelT w="38100" h="25400" prst="angle"/>
              <a:contourClr>
                <a:schemeClr val="bg2"/>
              </a:contourClr>
            </a:sp3d>
          </a:bodyPr>
          <a:lstStyle/>
          <a:p>
            <a:pPr algn="l">
              <a:lnSpc>
                <a:spcPct val="80000"/>
              </a:lnSpc>
            </a:pPr>
            <a:r>
              <a:rPr lang="en-US" sz="4800" b="1" cap="small" spc="100" dirty="0">
                <a:ln w="50800"/>
                <a:solidFill>
                  <a:schemeClr val="tx1">
                    <a:lumMod val="85000"/>
                    <a:lumOff val="15000"/>
                  </a:schemeClr>
                </a:solidFill>
                <a:latin typeface="Rockwell Extra Bold" pitchFamily="18" charset="0"/>
                <a:cs typeface="Aharoni" pitchFamily="2" charset="-79"/>
              </a:rPr>
              <a:t>New </a:t>
            </a:r>
            <a:r>
              <a:rPr lang="en-US" sz="4800" b="1" cap="small" spc="100" dirty="0" err="1">
                <a:ln w="50800"/>
                <a:solidFill>
                  <a:schemeClr val="tx1">
                    <a:lumMod val="85000"/>
                    <a:lumOff val="15000"/>
                  </a:schemeClr>
                </a:solidFill>
                <a:latin typeface="Rockwell Extra Bold" pitchFamily="18" charset="0"/>
                <a:cs typeface="Aharoni" pitchFamily="2" charset="-79"/>
              </a:rPr>
              <a:t>EXecutive</a:t>
            </a:r>
            <a:r>
              <a:rPr lang="en-US" sz="4800" b="1" cap="small" spc="100" dirty="0">
                <a:ln w="50800"/>
                <a:solidFill>
                  <a:schemeClr val="tx1">
                    <a:lumMod val="85000"/>
                    <a:lumOff val="15000"/>
                  </a:schemeClr>
                </a:solidFill>
                <a:latin typeface="Rockwell Extra Bold" pitchFamily="18" charset="0"/>
                <a:cs typeface="Aharoni" pitchFamily="2" charset="-79"/>
              </a:rPr>
              <a:t> </a:t>
            </a:r>
            <a:br>
              <a:rPr lang="en-US" sz="4800" b="1" cap="small" spc="100" dirty="0">
                <a:ln w="50800"/>
                <a:solidFill>
                  <a:schemeClr val="tx1">
                    <a:lumMod val="85000"/>
                    <a:lumOff val="15000"/>
                  </a:schemeClr>
                </a:solidFill>
                <a:latin typeface="Rockwell Extra Bold" pitchFamily="18" charset="0"/>
                <a:cs typeface="Aharoni" pitchFamily="2" charset="-79"/>
              </a:rPr>
            </a:br>
            <a:r>
              <a:rPr lang="en-US" sz="4800" b="1" cap="small" spc="100" dirty="0">
                <a:ln w="50800"/>
                <a:solidFill>
                  <a:schemeClr val="tx1">
                    <a:lumMod val="85000"/>
                    <a:lumOff val="15000"/>
                  </a:schemeClr>
                </a:solidFill>
                <a:latin typeface="Rockwell Extra Bold" pitchFamily="18" charset="0"/>
                <a:cs typeface="Aharoni" pitchFamily="2" charset="-79"/>
              </a:rPr>
              <a:t>Training</a:t>
            </a:r>
          </a:p>
        </p:txBody>
      </p:sp>
      <p:sp>
        <p:nvSpPr>
          <p:cNvPr id="13" name="Down Arrow 12"/>
          <p:cNvSpPr/>
          <p:nvPr/>
        </p:nvSpPr>
        <p:spPr>
          <a:xfrm>
            <a:off x="3551544" y="1063002"/>
            <a:ext cx="1614857" cy="1937828"/>
          </a:xfrm>
          <a:prstGeom prst="downArrow">
            <a:avLst>
              <a:gd name="adj1" fmla="val 60746"/>
              <a:gd name="adj2" fmla="val 29361"/>
            </a:avLst>
          </a:prstGeom>
          <a:gradFill flip="none" rotWithShape="1">
            <a:gsLst>
              <a:gs pos="20000">
                <a:srgbClr val="C00000"/>
              </a:gs>
              <a:gs pos="50000">
                <a:srgbClr val="E20000">
                  <a:alpha val="60000"/>
                </a:srgbClr>
              </a:gs>
              <a:gs pos="100000">
                <a:schemeClr val="bg1">
                  <a:alpha val="0"/>
                </a:schemeClr>
              </a:gs>
            </a:gsLst>
            <a:lin ang="16200000" scaled="1"/>
            <a:tileRect/>
          </a:gradFill>
          <a:ln w="34925">
            <a:gradFill>
              <a:gsLst>
                <a:gs pos="0">
                  <a:schemeClr val="accent1">
                    <a:tint val="66000"/>
                    <a:satMod val="160000"/>
                    <a:alpha val="0"/>
                  </a:schemeClr>
                </a:gs>
                <a:gs pos="40000">
                  <a:schemeClr val="bg1"/>
                </a:gs>
                <a:gs pos="75000">
                  <a:schemeClr val="bg1">
                    <a:alpha val="9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0800000">
            <a:off x="3470162" y="4169795"/>
            <a:ext cx="1614857" cy="1937828"/>
          </a:xfrm>
          <a:prstGeom prst="downArrow">
            <a:avLst>
              <a:gd name="adj1" fmla="val 60746"/>
              <a:gd name="adj2" fmla="val 29361"/>
            </a:avLst>
          </a:prstGeom>
          <a:gradFill>
            <a:gsLst>
              <a:gs pos="20000">
                <a:srgbClr val="006600"/>
              </a:gs>
              <a:gs pos="50000">
                <a:srgbClr val="006600">
                  <a:alpha val="60000"/>
                </a:srgbClr>
              </a:gs>
              <a:gs pos="100000">
                <a:schemeClr val="bg1">
                  <a:alpha val="0"/>
                </a:schemeClr>
              </a:gs>
            </a:gsLst>
            <a:lin ang="16200000" scaled="1"/>
          </a:gradFill>
          <a:ln w="34925">
            <a:gradFill>
              <a:gsLst>
                <a:gs pos="0">
                  <a:schemeClr val="bg1">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a:spLocks noChangeAspect="1"/>
          </p:cNvSpPr>
          <p:nvPr/>
        </p:nvSpPr>
        <p:spPr>
          <a:xfrm>
            <a:off x="1752600" y="2129802"/>
            <a:ext cx="4572000" cy="2743200"/>
          </a:xfrm>
          <a:prstGeom prst="rightArrow">
            <a:avLst>
              <a:gd name="adj1" fmla="val 57752"/>
              <a:gd name="adj2" fmla="val 30393"/>
            </a:avLst>
          </a:prstGeom>
          <a:solidFill>
            <a:schemeClr val="bg1">
              <a:alpha val="49000"/>
            </a:schemeClr>
          </a:solidFill>
          <a:ln>
            <a:noFill/>
          </a:ln>
          <a:effectLst>
            <a:outerShdw blurRad="184150" dist="241300" dir="11520000" sx="110000" sy="110000" algn="ctr">
              <a:srgbClr val="000000">
                <a:alpha val="18000"/>
              </a:srgbClr>
            </a:outerShdw>
          </a:effectLst>
          <a:scene3d>
            <a:camera prst="perspectiveFront" fov="7200000">
              <a:rot lat="0" lon="4200000" rev="300000"/>
            </a:camera>
            <a:lightRig rig="soft" dir="t"/>
          </a:scene3d>
          <a:sp3d extrusionH="107950" prstMaterial="dkEdge">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softEdge"/>
          </a:bodyPr>
          <a:lstStyle/>
          <a:p>
            <a:pPr algn="ctr"/>
            <a:endParaRPr lang="en-US"/>
          </a:p>
        </p:txBody>
      </p:sp>
      <p:sp>
        <p:nvSpPr>
          <p:cNvPr id="15" name="Content Placeholder 2"/>
          <p:cNvSpPr txBox="1">
            <a:spLocks/>
          </p:cNvSpPr>
          <p:nvPr/>
        </p:nvSpPr>
        <p:spPr>
          <a:xfrm>
            <a:off x="304800" y="2387103"/>
            <a:ext cx="8229600" cy="2438399"/>
          </a:xfrm>
          <a:prstGeom prst="rect">
            <a:avLst/>
          </a:prstGeom>
        </p:spPr>
        <p:txBody>
          <a:bodyPr>
            <a:noAutofit/>
            <a:scene3d>
              <a:camera prst="perspectiveHeroicExtremeLeftFacing" fov="5400000">
                <a:rot lat="21355899" lon="3600000" rev="53213"/>
              </a:camera>
              <a:lightRig rig="threePt" dir="tl"/>
            </a:scene3d>
            <a:sp3d extrusionH="6350" prstMaterial="softEdge">
              <a:bevelT w="0" h="127000" prst="angle"/>
              <a:extrusionClr>
                <a:schemeClr val="bg1"/>
              </a:extrusionClr>
              <a:contourClr>
                <a:schemeClr val="accent2">
                  <a:shade val="75000"/>
                </a:schemeClr>
              </a:contourClr>
            </a:sp3d>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800" b="1" i="0" u="none" strike="noStrike" kern="1200" cap="none" spc="300" normalizeH="0" baseline="0" noProof="0" dirty="0" err="1">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uLnTx/>
                <a:uFillTx/>
                <a:latin typeface="Aharoni" pitchFamily="2" charset="-79"/>
                <a:ea typeface="+mn-ea"/>
                <a:cs typeface="Aharoni" pitchFamily="2" charset="-79"/>
              </a:rPr>
              <a:t>NExT</a:t>
            </a:r>
            <a:endParaRPr kumimoji="0" lang="en-US" sz="13800" b="1" i="0" u="none" strike="noStrike" kern="1200" cap="none" spc="300" normalizeH="0" baseline="0" noProof="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uLnTx/>
              <a:uFillTx/>
              <a:latin typeface="Aharoni" pitchFamily="2" charset="-79"/>
              <a:ea typeface="+mn-ea"/>
              <a:cs typeface="Aharoni" pitchFamily="2" charset="-79"/>
            </a:endParaRPr>
          </a:p>
        </p:txBody>
      </p:sp>
      <p:sp>
        <p:nvSpPr>
          <p:cNvPr id="34" name="Down Arrow 33"/>
          <p:cNvSpPr/>
          <p:nvPr/>
        </p:nvSpPr>
        <p:spPr>
          <a:xfrm rot="18000000">
            <a:off x="2173515" y="1843756"/>
            <a:ext cx="1614857" cy="1937828"/>
          </a:xfrm>
          <a:prstGeom prst="downArrow">
            <a:avLst>
              <a:gd name="adj1" fmla="val 60746"/>
              <a:gd name="adj2" fmla="val 29361"/>
            </a:avLst>
          </a:prstGeom>
          <a:gradFill>
            <a:gsLst>
              <a:gs pos="20000">
                <a:srgbClr val="7030A0"/>
              </a:gs>
              <a:gs pos="50000">
                <a:srgbClr val="7030A0">
                  <a:alpha val="60000"/>
                </a:srgbClr>
              </a:gs>
              <a:gs pos="100000">
                <a:schemeClr val="bg1">
                  <a:alpha val="0"/>
                </a:schemeClr>
              </a:gs>
            </a:gsLst>
            <a:lin ang="16200000" scaled="1"/>
          </a:gradFill>
          <a:ln w="34925">
            <a:gradFill>
              <a:gsLst>
                <a:gs pos="0">
                  <a:schemeClr val="bg1">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4400000">
            <a:off x="2190292" y="3392899"/>
            <a:ext cx="1614857" cy="1937828"/>
          </a:xfrm>
          <a:prstGeom prst="downArrow">
            <a:avLst>
              <a:gd name="adj1" fmla="val 60746"/>
              <a:gd name="adj2" fmla="val 29361"/>
            </a:avLst>
          </a:prstGeom>
          <a:gradFill>
            <a:gsLst>
              <a:gs pos="20000">
                <a:srgbClr val="0070C0"/>
              </a:gs>
              <a:gs pos="50000">
                <a:srgbClr val="0070C0">
                  <a:alpha val="60000"/>
                </a:srgbClr>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114300" prstMaterial="flat">
            <a:bevelT w="190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8"/>
          <p:cNvSpPr txBox="1">
            <a:spLocks/>
          </p:cNvSpPr>
          <p:nvPr/>
        </p:nvSpPr>
        <p:spPr>
          <a:xfrm>
            <a:off x="838200" y="5577840"/>
            <a:ext cx="7620000" cy="1280160"/>
          </a:xfrm>
          <a:prstGeom prst="rect">
            <a:avLst/>
          </a:prstGeom>
          <a:noFill/>
          <a:ln>
            <a:noFill/>
          </a:ln>
          <a:scene3d>
            <a:camera prst="orthographicFront"/>
            <a:lightRig rig="flat" dir="tl">
              <a:rot lat="0" lon="0" rev="8400000"/>
            </a:lightRig>
          </a:scene3d>
          <a:sp3d>
            <a:bevelT prst="angle"/>
          </a:sp3d>
        </p:spPr>
        <p:txBody>
          <a:bodyPr vert="horz" lIns="91440" tIns="45720" rIns="91440" bIns="45720" rtlCol="0" anchor="ctr">
            <a:noAutofit/>
            <a:scene3d>
              <a:camera prst="orthographicFront"/>
              <a:lightRig rig="balanced" dir="t">
                <a:rot lat="0" lon="0" rev="8400000"/>
              </a:lightRig>
            </a:scene3d>
            <a:sp3d prstMaterial="metal">
              <a:contourClr>
                <a:schemeClr val="bg2"/>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b="1" cap="small" spc="100" dirty="0">
                <a:ln w="50800"/>
                <a:solidFill>
                  <a:srgbClr val="C00000"/>
                </a:solidFill>
                <a:latin typeface="Rockwell Condensed" pitchFamily="18" charset="0"/>
                <a:cs typeface="Aharoni" pitchFamily="2" charset="-79"/>
              </a:rPr>
              <a:t>Workforce</a:t>
            </a:r>
            <a:br>
              <a:rPr lang="en-US" b="1" cap="small" spc="100" dirty="0">
                <a:ln w="50800"/>
                <a:solidFill>
                  <a:srgbClr val="C00000"/>
                </a:solidFill>
                <a:latin typeface="Rockwell Condensed" pitchFamily="18" charset="0"/>
                <a:cs typeface="Aharoni" pitchFamily="2" charset="-79"/>
              </a:rPr>
            </a:br>
            <a:r>
              <a:rPr lang="en-US" b="1" cap="small" spc="100" dirty="0">
                <a:ln w="50800"/>
                <a:solidFill>
                  <a:srgbClr val="C00000"/>
                </a:solidFill>
                <a:latin typeface="Rockwell Condensed" pitchFamily="18" charset="0"/>
                <a:cs typeface="Aharoni" pitchFamily="2" charset="-79"/>
              </a:rPr>
              <a:t>Competency Development</a:t>
            </a:r>
          </a:p>
        </p:txBody>
      </p:sp>
    </p:spTree>
    <p:extLst>
      <p:ext uri="{BB962C8B-B14F-4D97-AF65-F5344CB8AC3E}">
        <p14:creationId xmlns:p14="http://schemas.microsoft.com/office/powerpoint/2010/main" val="38519608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82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8" descr="http://www.counselingconnection.us/Site/images/business_man_and_woman_1600_clr.png"/>
          <p:cNvPicPr>
            <a:picLocks noChangeAspect="1" noChangeArrowheads="1"/>
          </p:cNvPicPr>
          <p:nvPr/>
        </p:nvPicPr>
        <p:blipFill>
          <a:blip r:embed="rId3" cstate="print"/>
          <a:srcRect/>
          <a:stretch>
            <a:fillRect/>
          </a:stretch>
        </p:blipFill>
        <p:spPr bwMode="auto">
          <a:xfrm>
            <a:off x="1828800" y="2362200"/>
            <a:ext cx="3108960" cy="4146692"/>
          </a:xfrm>
          <a:prstGeom prst="rect">
            <a:avLst/>
          </a:prstGeom>
          <a:noFill/>
        </p:spPr>
      </p:pic>
      <p:sp>
        <p:nvSpPr>
          <p:cNvPr id="24" name="Rounded Rectangle 23"/>
          <p:cNvSpPr/>
          <p:nvPr/>
        </p:nvSpPr>
        <p:spPr>
          <a:xfrm>
            <a:off x="76200" y="1356360"/>
            <a:ext cx="457200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lvl="0" algn="ctr">
              <a:lnSpc>
                <a:spcPct val="80000"/>
              </a:lnSpc>
              <a:spcBef>
                <a:spcPct val="0"/>
              </a:spcBef>
              <a:defRPr/>
            </a:pPr>
            <a:r>
              <a:rPr lang="en-US" sz="4000" b="1" cap="small" dirty="0">
                <a:ln w="11430"/>
                <a:solidFill>
                  <a:srgbClr val="C00000"/>
                </a:solidFill>
                <a:latin typeface="Gill Sans Ultra Bold" pitchFamily="34" charset="0"/>
                <a:cs typeface="Aharoni" pitchFamily="2" charset="-79"/>
              </a:rPr>
              <a:t>Core</a:t>
            </a:r>
          </a:p>
          <a:p>
            <a:pPr lvl="0" algn="ctr">
              <a:lnSpc>
                <a:spcPct val="80000"/>
              </a:lnSpc>
              <a:spcBef>
                <a:spcPct val="0"/>
              </a:spcBef>
              <a:defRPr/>
            </a:pPr>
            <a:r>
              <a:rPr lang="en-US" sz="4000" b="1" cap="small" spc="-40" dirty="0">
                <a:ln w="11430"/>
                <a:solidFill>
                  <a:srgbClr val="C00000"/>
                </a:solidFill>
                <a:latin typeface="Gill Sans Ultra Bold" pitchFamily="34" charset="0"/>
                <a:cs typeface="Aharoni" pitchFamily="2" charset="-79"/>
              </a:rPr>
              <a:t>Qualifications</a:t>
            </a:r>
          </a:p>
        </p:txBody>
      </p:sp>
      <p:sp>
        <p:nvSpPr>
          <p:cNvPr id="90" name="Right Arrow 89"/>
          <p:cNvSpPr/>
          <p:nvPr/>
        </p:nvSpPr>
        <p:spPr>
          <a:xfrm>
            <a:off x="-152400" y="152400"/>
            <a:ext cx="4754880" cy="914400"/>
          </a:xfrm>
          <a:prstGeom prst="rightArrow">
            <a:avLst>
              <a:gd name="adj1" fmla="val 64907"/>
              <a:gd name="adj2" fmla="val 37578"/>
            </a:avLst>
          </a:prstGeom>
          <a:solidFill>
            <a:schemeClr val="bg1"/>
          </a:solidFill>
          <a:ln w="19050">
            <a:solidFill>
              <a:srgbClr val="C00000"/>
            </a:solidFill>
          </a:ln>
          <a:scene3d>
            <a:camera prst="orthographicFront"/>
            <a:lightRig rig="flood" dir="t">
              <a:rot lat="0" lon="0" rev="6600000"/>
            </a:lightRig>
          </a:scene3d>
          <a:sp3d prstMaterial="matte">
            <a:bevelT w="1016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marL="342900" lvl="0" indent="-342900" algn="ctr">
              <a:defRPr/>
            </a:pPr>
            <a:r>
              <a:rPr lang="en-US" sz="3600" b="1" cap="small" dirty="0">
                <a:ln w="11430"/>
                <a:solidFill>
                  <a:srgbClr val="C00000"/>
                </a:solidFill>
                <a:latin typeface="Aharoni" pitchFamily="2" charset="-79"/>
                <a:cs typeface="Aharoni" pitchFamily="2" charset="-79"/>
              </a:rPr>
              <a:t>Competency Model</a:t>
            </a:r>
          </a:p>
        </p:txBody>
      </p:sp>
      <p:sp>
        <p:nvSpPr>
          <p:cNvPr id="57" name="Rounded Rectangle 56"/>
          <p:cNvSpPr/>
          <p:nvPr/>
        </p:nvSpPr>
        <p:spPr>
          <a:xfrm>
            <a:off x="4419600" y="3489960"/>
            <a:ext cx="448056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lvl="0">
              <a:lnSpc>
                <a:spcPct val="80000"/>
              </a:lnSpc>
              <a:spcBef>
                <a:spcPct val="0"/>
              </a:spcBef>
              <a:defRPr/>
            </a:pPr>
            <a:r>
              <a:rPr lang="en-US" sz="4000" b="1" cap="small" dirty="0">
                <a:ln w="11430"/>
                <a:solidFill>
                  <a:srgbClr val="C00000"/>
                </a:solidFill>
                <a:latin typeface="Gill Sans Ultra Bold" pitchFamily="34" charset="0"/>
                <a:cs typeface="Aharoni" pitchFamily="2" charset="-79"/>
              </a:rPr>
              <a:t>Competency</a:t>
            </a:r>
          </a:p>
          <a:p>
            <a:pPr lvl="0">
              <a:lnSpc>
                <a:spcPct val="80000"/>
              </a:lnSpc>
              <a:spcBef>
                <a:spcPct val="0"/>
              </a:spcBef>
              <a:defRPr/>
            </a:pPr>
            <a:r>
              <a:rPr lang="en-US" sz="4000" b="1" cap="small" dirty="0">
                <a:ln w="11430"/>
                <a:solidFill>
                  <a:srgbClr val="C00000"/>
                </a:solidFill>
                <a:latin typeface="Gill Sans Ultra Bold" pitchFamily="34" charset="0"/>
                <a:cs typeface="Aharoni" pitchFamily="2" charset="-79"/>
              </a:rPr>
              <a:t>Identification</a:t>
            </a:r>
          </a:p>
        </p:txBody>
      </p:sp>
      <p:sp>
        <p:nvSpPr>
          <p:cNvPr id="38" name="Rounded Rectangle 37"/>
          <p:cNvSpPr/>
          <p:nvPr/>
        </p:nvSpPr>
        <p:spPr>
          <a:xfrm>
            <a:off x="1524000" y="5919850"/>
            <a:ext cx="6400800" cy="91440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lvl="0" algn="ctr">
              <a:lnSpc>
                <a:spcPct val="80000"/>
              </a:lnSpc>
              <a:spcBef>
                <a:spcPct val="0"/>
              </a:spcBef>
              <a:defRPr/>
            </a:pPr>
            <a:r>
              <a:rPr lang="en-US" sz="4000" b="1" cap="small" dirty="0">
                <a:ln w="11430"/>
                <a:solidFill>
                  <a:srgbClr val="C00000"/>
                </a:solidFill>
                <a:latin typeface="Gill Sans Ultra Bold" pitchFamily="34" charset="0"/>
                <a:cs typeface="Aharoni" pitchFamily="2" charset="-79"/>
              </a:rPr>
              <a:t>Development Model</a:t>
            </a:r>
          </a:p>
        </p:txBody>
      </p:sp>
      <p:sp>
        <p:nvSpPr>
          <p:cNvPr id="51" name="Title 1"/>
          <p:cNvSpPr txBox="1">
            <a:spLocks/>
          </p:cNvSpPr>
          <p:nvPr/>
        </p:nvSpPr>
        <p:spPr>
          <a:xfrm>
            <a:off x="7848600" y="288036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ln w="11430">
                  <a:solidFill>
                    <a:srgbClr val="C00000"/>
                  </a:solidFill>
                </a:ln>
                <a:solidFill>
                  <a:schemeClr val="bg1">
                    <a:lumMod val="95000"/>
                  </a:schemeClr>
                </a:solidFill>
                <a:latin typeface="Elephant" pitchFamily="18" charset="0"/>
              </a:rPr>
              <a:t>3</a:t>
            </a:r>
          </a:p>
        </p:txBody>
      </p:sp>
      <p:sp>
        <p:nvSpPr>
          <p:cNvPr id="52" name="Title 1"/>
          <p:cNvSpPr txBox="1">
            <a:spLocks/>
          </p:cNvSpPr>
          <p:nvPr/>
        </p:nvSpPr>
        <p:spPr>
          <a:xfrm>
            <a:off x="685800" y="533400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ln w="11430">
                  <a:solidFill>
                    <a:srgbClr val="C00000"/>
                  </a:solidFill>
                </a:ln>
                <a:solidFill>
                  <a:schemeClr val="bg1">
                    <a:lumMod val="95000"/>
                  </a:schemeClr>
                </a:solidFill>
                <a:latin typeface="Elephant" pitchFamily="18" charset="0"/>
              </a:rPr>
              <a:t>4</a:t>
            </a:r>
          </a:p>
        </p:txBody>
      </p:sp>
      <p:sp>
        <p:nvSpPr>
          <p:cNvPr id="45" name="Rounded Rectangle 44">
            <a:hlinkClick r:id="" action="ppaction://noaction"/>
          </p:cNvPr>
          <p:cNvSpPr/>
          <p:nvPr/>
        </p:nvSpPr>
        <p:spPr>
          <a:xfrm>
            <a:off x="15240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10" dirty="0">
                <a:solidFill>
                  <a:schemeClr val="tx1"/>
                </a:solidFill>
                <a:latin typeface="Agency FB" pitchFamily="34" charset="0"/>
              </a:rPr>
              <a:t>Developmental Assignments</a:t>
            </a:r>
          </a:p>
        </p:txBody>
      </p:sp>
      <p:sp>
        <p:nvSpPr>
          <p:cNvPr id="46" name="Rounded Rectangle 45">
            <a:hlinkClick r:id="" action="ppaction://noaction"/>
          </p:cNvPr>
          <p:cNvSpPr/>
          <p:nvPr/>
        </p:nvSpPr>
        <p:spPr>
          <a:xfrm>
            <a:off x="307848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Assignment Process</a:t>
            </a:r>
          </a:p>
        </p:txBody>
      </p:sp>
      <p:sp>
        <p:nvSpPr>
          <p:cNvPr id="47" name="Rounded Rectangle 46">
            <a:hlinkClick r:id="" action="ppaction://noaction"/>
          </p:cNvPr>
          <p:cNvSpPr/>
          <p:nvPr/>
        </p:nvSpPr>
        <p:spPr>
          <a:xfrm>
            <a:off x="601980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Effective Performance</a:t>
            </a:r>
          </a:p>
        </p:txBody>
      </p:sp>
      <p:sp>
        <p:nvSpPr>
          <p:cNvPr id="55" name="Rounded Rectangle 54"/>
          <p:cNvSpPr/>
          <p:nvPr/>
        </p:nvSpPr>
        <p:spPr>
          <a:xfrm>
            <a:off x="5334000" y="594360"/>
            <a:ext cx="3840480" cy="1005840"/>
          </a:xfrm>
          <a:prstGeom prst="roundRect">
            <a:avLst/>
          </a:prstGeom>
          <a:no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flat" dir="tl">
                <a:rot lat="0" lon="0" rev="6600000"/>
              </a:lightRig>
            </a:scene3d>
            <a:sp3d extrusionH="25400" contourW="6350">
              <a:bevelT w="38100" h="31750" prst="angle"/>
              <a:extrusionClr>
                <a:schemeClr val="bg1">
                  <a:lumMod val="95000"/>
                </a:schemeClr>
              </a:extrusionClr>
              <a:contourClr>
                <a:srgbClr val="C00000"/>
              </a:contourClr>
            </a:sp3d>
          </a:bodyPr>
          <a:lstStyle/>
          <a:p>
            <a:pPr lvl="0" algn="ctr">
              <a:lnSpc>
                <a:spcPct val="80000"/>
              </a:lnSpc>
              <a:spcBef>
                <a:spcPct val="0"/>
              </a:spcBef>
              <a:defRPr/>
            </a:pPr>
            <a:r>
              <a:rPr lang="en-US" sz="4000" b="1" cap="small" dirty="0">
                <a:ln w="11430"/>
                <a:solidFill>
                  <a:srgbClr val="C00000"/>
                </a:solidFill>
                <a:latin typeface="Gill Sans Ultra Bold" pitchFamily="34" charset="0"/>
                <a:cs typeface="Aharoni" pitchFamily="2" charset="-79"/>
              </a:rPr>
              <a:t>Competency</a:t>
            </a:r>
          </a:p>
          <a:p>
            <a:pPr lvl="0" algn="ctr">
              <a:lnSpc>
                <a:spcPct val="80000"/>
              </a:lnSpc>
              <a:spcBef>
                <a:spcPct val="0"/>
              </a:spcBef>
              <a:defRPr/>
            </a:pPr>
            <a:r>
              <a:rPr lang="en-US" sz="4000" b="1" cap="small" dirty="0">
                <a:ln w="11430"/>
                <a:solidFill>
                  <a:srgbClr val="C00000"/>
                </a:solidFill>
                <a:latin typeface="Gill Sans Ultra Bold" pitchFamily="34" charset="0"/>
                <a:cs typeface="Aharoni" pitchFamily="2" charset="-79"/>
              </a:rPr>
              <a:t>Assessment</a:t>
            </a:r>
          </a:p>
        </p:txBody>
      </p:sp>
      <p:sp>
        <p:nvSpPr>
          <p:cNvPr id="64" name="Title 1"/>
          <p:cNvSpPr txBox="1">
            <a:spLocks/>
          </p:cNvSpPr>
          <p:nvPr/>
        </p:nvSpPr>
        <p:spPr>
          <a:xfrm>
            <a:off x="4495800" y="492825"/>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ln w="11430">
                  <a:solidFill>
                    <a:srgbClr val="C00000"/>
                  </a:solidFill>
                </a:ln>
                <a:solidFill>
                  <a:schemeClr val="bg1">
                    <a:lumMod val="95000"/>
                  </a:schemeClr>
                </a:solidFill>
                <a:latin typeface="Elephant" pitchFamily="18" charset="0"/>
              </a:rPr>
              <a:t>1</a:t>
            </a:r>
          </a:p>
        </p:txBody>
      </p:sp>
      <p:sp>
        <p:nvSpPr>
          <p:cNvPr id="69" name="Rounded Rectangle 68"/>
          <p:cNvSpPr/>
          <p:nvPr/>
        </p:nvSpPr>
        <p:spPr>
          <a:xfrm>
            <a:off x="15240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Behavior</a:t>
            </a:r>
          </a:p>
        </p:txBody>
      </p:sp>
      <p:sp>
        <p:nvSpPr>
          <p:cNvPr id="70" name="Rounded Rectangle 69"/>
          <p:cNvSpPr/>
          <p:nvPr/>
        </p:nvSpPr>
        <p:spPr>
          <a:xfrm>
            <a:off x="307848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Output</a:t>
            </a:r>
          </a:p>
        </p:txBody>
      </p:sp>
      <p:sp>
        <p:nvSpPr>
          <p:cNvPr id="71" name="Rounded Rectangle 70"/>
          <p:cNvSpPr/>
          <p:nvPr/>
        </p:nvSpPr>
        <p:spPr>
          <a:xfrm>
            <a:off x="6019800" y="7056120"/>
            <a:ext cx="2926080" cy="411480"/>
          </a:xfrm>
          <a:prstGeom prst="roundRect">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spcBef>
                <a:spcPct val="0"/>
              </a:spcBef>
              <a:defRPr/>
            </a:pPr>
            <a:r>
              <a:rPr lang="en-US" sz="2400" b="1" cap="small" spc="50" dirty="0">
                <a:solidFill>
                  <a:schemeClr val="tx1"/>
                </a:solidFill>
                <a:latin typeface="Agency FB" pitchFamily="34" charset="0"/>
              </a:rPr>
              <a:t>Results</a:t>
            </a:r>
          </a:p>
        </p:txBody>
      </p:sp>
      <p:sp>
        <p:nvSpPr>
          <p:cNvPr id="63" name="Title 1"/>
          <p:cNvSpPr txBox="1">
            <a:spLocks/>
          </p:cNvSpPr>
          <p:nvPr/>
        </p:nvSpPr>
        <p:spPr>
          <a:xfrm>
            <a:off x="533400" y="785750"/>
            <a:ext cx="1371600" cy="1371600"/>
          </a:xfrm>
          <a:prstGeom prst="rect">
            <a:avLst/>
          </a:prstGeom>
          <a:noFill/>
          <a:ln>
            <a:noFill/>
          </a:ln>
        </p:spPr>
        <p:txBody>
          <a:bodyPr vert="horz" lIns="91440" tIns="45720" rIns="91440" bIns="45720" rtlCol="0" anchor="ctr">
            <a:noAutofit/>
            <a:scene3d>
              <a:camera prst="orthographicFront"/>
              <a:lightRig rig="harsh" dir="tl">
                <a:rot lat="0" lon="0" rev="6000000"/>
              </a:lightRig>
            </a:scene3d>
            <a:sp3d extrusionH="25400" contourW="12700">
              <a:bevelT w="127000" h="127000" prst="angle"/>
              <a:extrusionClr>
                <a:schemeClr val="bg1">
                  <a:lumMod val="85000"/>
                </a:schemeClr>
              </a:extrusionClr>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ln w="11430">
                  <a:solidFill>
                    <a:srgbClr val="C00000"/>
                  </a:solidFill>
                </a:ln>
                <a:solidFill>
                  <a:schemeClr val="bg1">
                    <a:lumMod val="95000"/>
                  </a:schemeClr>
                </a:solidFill>
                <a:latin typeface="Elephant" pitchFamily="18" charset="0"/>
              </a:rPr>
              <a:t>2</a:t>
            </a:r>
          </a:p>
        </p:txBody>
      </p:sp>
    </p:spTree>
    <p:extLst>
      <p:ext uri="{BB962C8B-B14F-4D97-AF65-F5344CB8AC3E}">
        <p14:creationId xmlns:p14="http://schemas.microsoft.com/office/powerpoint/2010/main" val="38136369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descr="https://s3.amazonaws.com/files.haikulearning.com/data/cue/minisite_3906963/368a7a312d6/Module_8/stick_figure_race_finish_400_clr.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
            <a:ext cx="3566160" cy="25052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2" name="Down Arrow 71"/>
          <p:cNvSpPr>
            <a:spLocks noChangeAspect="1"/>
          </p:cNvSpPr>
          <p:nvPr/>
        </p:nvSpPr>
        <p:spPr>
          <a:xfrm>
            <a:off x="5486400" y="1828800"/>
            <a:ext cx="761999" cy="914400"/>
          </a:xfrm>
          <a:prstGeom prst="downArrow">
            <a:avLst>
              <a:gd name="adj1" fmla="val 60746"/>
              <a:gd name="adj2" fmla="val 29361"/>
            </a:avLst>
          </a:prstGeom>
          <a:gradFill flip="none" rotWithShape="1">
            <a:gsLst>
              <a:gs pos="20000">
                <a:srgbClr val="C00000"/>
              </a:gs>
              <a:gs pos="50000">
                <a:srgbClr val="E20000">
                  <a:alpha val="60000"/>
                </a:srgbClr>
              </a:gs>
              <a:gs pos="100000">
                <a:schemeClr val="bg1">
                  <a:alpha val="0"/>
                </a:schemeClr>
              </a:gs>
            </a:gsLst>
            <a:lin ang="16200000" scaled="1"/>
            <a:tileRect/>
          </a:gradFill>
          <a:ln w="34925">
            <a:gradFill>
              <a:gsLst>
                <a:gs pos="0">
                  <a:schemeClr val="accent1">
                    <a:tint val="66000"/>
                    <a:satMod val="160000"/>
                    <a:alpha val="0"/>
                  </a:schemeClr>
                </a:gs>
                <a:gs pos="40000">
                  <a:schemeClr val="bg1"/>
                </a:gs>
                <a:gs pos="75000">
                  <a:schemeClr val="bg1">
                    <a:alpha val="90000"/>
                  </a:schemeClr>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63500" prstMaterial="flat">
            <a:bevelT w="190500" h="63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4" descr="http://www.presentermedia.com/files/animsp/00007000/7578/choose_opportunity_md_wm.gif"/>
          <p:cNvPicPr>
            <a:picLocks noChangeAspect="1" noChangeArrowheads="1" noCrop="1"/>
          </p:cNvPicPr>
          <p:nvPr/>
        </p:nvPicPr>
        <p:blipFill>
          <a:blip r:embed="rId4" cstate="print"/>
          <a:srcRect/>
          <a:stretch>
            <a:fillRect/>
          </a:stretch>
        </p:blipFill>
        <p:spPr bwMode="auto">
          <a:xfrm>
            <a:off x="5974081" y="4419600"/>
            <a:ext cx="3017519" cy="3017520"/>
          </a:xfrm>
          <a:prstGeom prst="rect">
            <a:avLst/>
          </a:prstGeom>
          <a:noFill/>
        </p:spPr>
      </p:pic>
      <p:sp>
        <p:nvSpPr>
          <p:cNvPr id="49" name="Title 48"/>
          <p:cNvSpPr>
            <a:spLocks noGrp="1"/>
          </p:cNvSpPr>
          <p:nvPr>
            <p:ph type="title"/>
          </p:nvPr>
        </p:nvSpPr>
        <p:spPr>
          <a:xfrm>
            <a:off x="3316128" y="3073886"/>
            <a:ext cx="3200400" cy="11430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contourW="6350">
              <a:bevelT w="38100" h="31750" prst="angle"/>
              <a:extrusionClr>
                <a:schemeClr val="tx1">
                  <a:lumMod val="75000"/>
                  <a:lumOff val="25000"/>
                </a:schemeClr>
              </a:extrusionClr>
              <a:contourClr>
                <a:schemeClr val="tx1">
                  <a:lumMod val="75000"/>
                  <a:lumOff val="25000"/>
                </a:schemeClr>
              </a:contourClr>
            </a:sp3d>
          </a:bodyPr>
          <a:lstStyle/>
          <a:p>
            <a:pPr>
              <a:lnSpc>
                <a:spcPct val="90000"/>
              </a:lnSpc>
            </a:pPr>
            <a:r>
              <a:rPr lang="en-US" sz="4000" b="1" cap="small" dirty="0">
                <a:ln w="11430"/>
                <a:solidFill>
                  <a:schemeClr val="tx1">
                    <a:lumMod val="75000"/>
                    <a:lumOff val="25000"/>
                  </a:schemeClr>
                </a:solidFill>
                <a:latin typeface="Aharoni" pitchFamily="2" charset="-79"/>
                <a:cs typeface="Aharoni" pitchFamily="2" charset="-79"/>
              </a:rPr>
              <a:t>Competency</a:t>
            </a:r>
            <a:br>
              <a:rPr lang="en-US" sz="4000" b="1" cap="small" dirty="0">
                <a:ln w="11430"/>
                <a:solidFill>
                  <a:schemeClr val="tx1">
                    <a:lumMod val="75000"/>
                    <a:lumOff val="25000"/>
                  </a:schemeClr>
                </a:solidFill>
                <a:latin typeface="Aharoni" pitchFamily="2" charset="-79"/>
                <a:cs typeface="Aharoni" pitchFamily="2" charset="-79"/>
              </a:rPr>
            </a:br>
            <a:r>
              <a:rPr lang="en-US" sz="4000" b="1" cap="small" dirty="0">
                <a:ln w="11430"/>
                <a:solidFill>
                  <a:schemeClr val="tx1">
                    <a:lumMod val="75000"/>
                    <a:lumOff val="25000"/>
                  </a:schemeClr>
                </a:solidFill>
                <a:latin typeface="Aharoni" pitchFamily="2" charset="-79"/>
                <a:cs typeface="Aharoni" pitchFamily="2" charset="-79"/>
              </a:rPr>
              <a:t>Assessment</a:t>
            </a:r>
          </a:p>
        </p:txBody>
      </p:sp>
      <p:sp>
        <p:nvSpPr>
          <p:cNvPr id="62" name="Title 1"/>
          <p:cNvSpPr txBox="1">
            <a:spLocks/>
          </p:cNvSpPr>
          <p:nvPr/>
        </p:nvSpPr>
        <p:spPr>
          <a:xfrm>
            <a:off x="914400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C00000"/>
                  </a:solidFill>
                </a:ln>
                <a:solidFill>
                  <a:srgbClr val="C00000"/>
                </a:solidFill>
                <a:latin typeface="Rockwell Extra Bold" pitchFamily="18" charset="0"/>
              </a:rPr>
              <a:t>1</a:t>
            </a:r>
          </a:p>
        </p:txBody>
      </p:sp>
      <p:sp>
        <p:nvSpPr>
          <p:cNvPr id="21" name="Rounded Rectangle 20"/>
          <p:cNvSpPr/>
          <p:nvPr/>
        </p:nvSpPr>
        <p:spPr>
          <a:xfrm>
            <a:off x="228600" y="4876800"/>
            <a:ext cx="3017520" cy="457200"/>
          </a:xfrm>
          <a:prstGeom prst="roundRect">
            <a:avLst/>
          </a:prstGeom>
          <a:solidFill>
            <a:srgbClr val="0070C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Learning</a:t>
            </a:r>
          </a:p>
        </p:txBody>
      </p:sp>
      <p:sp>
        <p:nvSpPr>
          <p:cNvPr id="22" name="Rounded Rectangle 21"/>
          <p:cNvSpPr/>
          <p:nvPr/>
        </p:nvSpPr>
        <p:spPr>
          <a:xfrm>
            <a:off x="76200" y="2057400"/>
            <a:ext cx="2834640" cy="457200"/>
          </a:xfrm>
          <a:prstGeom prst="roundRect">
            <a:avLst/>
          </a:prstGeom>
          <a:solidFill>
            <a:srgbClr val="7030A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Re-Assessment</a:t>
            </a:r>
          </a:p>
        </p:txBody>
      </p:sp>
      <p:sp>
        <p:nvSpPr>
          <p:cNvPr id="23" name="Rounded Rectangle 22"/>
          <p:cNvSpPr/>
          <p:nvPr/>
        </p:nvSpPr>
        <p:spPr>
          <a:xfrm>
            <a:off x="3154680" y="402970"/>
            <a:ext cx="3108960" cy="457200"/>
          </a:xfrm>
          <a:prstGeom prst="roundRect">
            <a:avLst/>
          </a:prstGeom>
          <a:solidFill>
            <a:srgbClr val="C000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contourW="6350">
              <a:bevelT w="38100" h="38100" prst="angle"/>
              <a:extrusionClr>
                <a:schemeClr val="bg1"/>
              </a:extrusionClr>
              <a:contourClr>
                <a:schemeClr val="bg1">
                  <a:lumMod val="95000"/>
                </a:schemeClr>
              </a:contourClr>
            </a:sp3d>
          </a:bodyPr>
          <a:lstStyle/>
          <a:p>
            <a:pPr marL="0" lvl="2"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Self Assessment</a:t>
            </a:r>
          </a:p>
        </p:txBody>
      </p:sp>
      <p:sp>
        <p:nvSpPr>
          <p:cNvPr id="20" name="Rounded Rectangle 19"/>
          <p:cNvSpPr/>
          <p:nvPr/>
        </p:nvSpPr>
        <p:spPr>
          <a:xfrm>
            <a:off x="3590448" y="5486400"/>
            <a:ext cx="2651760" cy="457200"/>
          </a:xfrm>
          <a:prstGeom prst="roundRect">
            <a:avLst/>
          </a:prstGeom>
          <a:solidFill>
            <a:srgbClr val="0066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Identify</a:t>
            </a:r>
          </a:p>
        </p:txBody>
      </p:sp>
      <p:sp>
        <p:nvSpPr>
          <p:cNvPr id="48" name="Content Placeholder 16"/>
          <p:cNvSpPr txBox="1">
            <a:spLocks/>
          </p:cNvSpPr>
          <p:nvPr/>
        </p:nvSpPr>
        <p:spPr>
          <a:xfrm>
            <a:off x="3048000" y="860170"/>
            <a:ext cx="3076570" cy="1425830"/>
          </a:xfrm>
          <a:prstGeom prst="rect">
            <a:avLst/>
          </a:prstGeom>
          <a:noFill/>
          <a:ln>
            <a:noFill/>
          </a:ln>
        </p:spPr>
        <p:txBody>
          <a:bodyPr anchor="t">
            <a:noAutofit/>
          </a:bodyPr>
          <a:lstStyle/>
          <a:p>
            <a:pPr lvl="0" algn="ctr" defTabSz="182880">
              <a:buClr>
                <a:srgbClr val="C00000"/>
              </a:buClr>
              <a:buSzPct val="130000"/>
            </a:pPr>
            <a:r>
              <a:rPr lang="en-US" sz="2400" b="1" spc="30" dirty="0">
                <a:latin typeface="Agency FB" pitchFamily="34" charset="0"/>
              </a:rPr>
              <a:t>Compile evidence of Knowledge, Skills, Abilities &amp; Other Attributes</a:t>
            </a:r>
          </a:p>
        </p:txBody>
      </p:sp>
      <p:sp>
        <p:nvSpPr>
          <p:cNvPr id="18" name="Rounded Rectangle 17"/>
          <p:cNvSpPr/>
          <p:nvPr/>
        </p:nvSpPr>
        <p:spPr>
          <a:xfrm>
            <a:off x="6675120" y="3459480"/>
            <a:ext cx="2286000" cy="731520"/>
          </a:xfrm>
          <a:prstGeom prst="roundRect">
            <a:avLst/>
          </a:prstGeom>
          <a:solidFill>
            <a:srgbClr val="FFFF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contourW="6350">
              <a:bevelT w="38100" h="38100" prst="angle"/>
              <a:contourClr>
                <a:schemeClr val="tx1">
                  <a:lumMod val="75000"/>
                  <a:lumOff val="25000"/>
                </a:schemeClr>
              </a:contourClr>
            </a:sp3d>
          </a:bodyPr>
          <a:lstStyle/>
          <a:p>
            <a:pPr lvl="0" algn="ctr">
              <a:lnSpc>
                <a:spcPct val="80000"/>
              </a:lnSpc>
              <a:spcBef>
                <a:spcPct val="0"/>
              </a:spcBef>
              <a:defRPr/>
            </a:pPr>
            <a:r>
              <a:rPr lang="en-US" sz="2600" b="1" cap="small" dirty="0">
                <a:solidFill>
                  <a:schemeClr val="tx1"/>
                </a:solidFill>
                <a:latin typeface="Aharoni" pitchFamily="2" charset="-79"/>
                <a:cs typeface="Aharoni" pitchFamily="2" charset="-79"/>
              </a:rPr>
              <a:t>Workplace </a:t>
            </a:r>
          </a:p>
          <a:p>
            <a:pPr lvl="0" algn="ctr">
              <a:lnSpc>
                <a:spcPct val="80000"/>
              </a:lnSpc>
              <a:spcBef>
                <a:spcPct val="0"/>
              </a:spcBef>
              <a:defRPr/>
            </a:pPr>
            <a:r>
              <a:rPr lang="en-US" sz="2600" b="1" cap="small" dirty="0">
                <a:solidFill>
                  <a:schemeClr val="tx1"/>
                </a:solidFill>
                <a:latin typeface="Aharoni" pitchFamily="2" charset="-79"/>
                <a:cs typeface="Aharoni" pitchFamily="2" charset="-79"/>
              </a:rPr>
              <a:t>Assessment</a:t>
            </a:r>
          </a:p>
        </p:txBody>
      </p:sp>
      <p:pic>
        <p:nvPicPr>
          <p:cNvPr id="53" name="Picture 2" descr="http://stratagemllc.com/wp-content/uploads/2011/06/stick_figure_searching_for_answers_800_clr.png"/>
          <p:cNvPicPr>
            <a:picLocks noChangeAspect="1" noChangeArrowheads="1"/>
          </p:cNvPicPr>
          <p:nvPr/>
        </p:nvPicPr>
        <p:blipFill>
          <a:blip r:embed="rId5" cstate="print"/>
          <a:srcRect/>
          <a:stretch>
            <a:fillRect/>
          </a:stretch>
        </p:blipFill>
        <p:spPr bwMode="auto">
          <a:xfrm>
            <a:off x="5803582" y="-39184"/>
            <a:ext cx="1834515" cy="2096584"/>
          </a:xfrm>
          <a:prstGeom prst="rect">
            <a:avLst/>
          </a:prstGeom>
          <a:noFill/>
        </p:spPr>
      </p:pic>
      <p:sp>
        <p:nvSpPr>
          <p:cNvPr id="58" name="Content Placeholder 16"/>
          <p:cNvSpPr txBox="1">
            <a:spLocks/>
          </p:cNvSpPr>
          <p:nvPr/>
        </p:nvSpPr>
        <p:spPr>
          <a:xfrm>
            <a:off x="6492240" y="4191000"/>
            <a:ext cx="2651760" cy="914400"/>
          </a:xfrm>
          <a:prstGeom prst="rect">
            <a:avLst/>
          </a:prstGeom>
          <a:noFill/>
          <a:ln>
            <a:noFill/>
          </a:ln>
        </p:spPr>
        <p:txBody>
          <a:bodyPr anchor="t">
            <a:noAutofit/>
          </a:bodyPr>
          <a:lstStyle/>
          <a:p>
            <a:pPr lvl="0" algn="ctr" defTabSz="182880">
              <a:buClr>
                <a:srgbClr val="C00000"/>
              </a:buClr>
              <a:buSzPct val="130000"/>
            </a:pPr>
            <a:r>
              <a:rPr lang="en-US" sz="2400" b="1" spc="30" dirty="0">
                <a:latin typeface="Agency FB" pitchFamily="34" charset="0"/>
              </a:rPr>
              <a:t>Review KSAOs against Organization KPIs</a:t>
            </a:r>
          </a:p>
        </p:txBody>
      </p:sp>
      <p:sp>
        <p:nvSpPr>
          <p:cNvPr id="59" name="Content Placeholder 16"/>
          <p:cNvSpPr txBox="1">
            <a:spLocks/>
          </p:cNvSpPr>
          <p:nvPr/>
        </p:nvSpPr>
        <p:spPr>
          <a:xfrm>
            <a:off x="3499007" y="5943600"/>
            <a:ext cx="4425793" cy="914400"/>
          </a:xfrm>
          <a:prstGeom prst="rect">
            <a:avLst/>
          </a:prstGeom>
          <a:noFill/>
          <a:ln>
            <a:noFill/>
          </a:ln>
        </p:spPr>
        <p:txBody>
          <a:bodyPr anchor="t">
            <a:noAutofit/>
          </a:bodyPr>
          <a:lstStyle/>
          <a:p>
            <a:pPr lvl="0" defTabSz="182880">
              <a:buClr>
                <a:srgbClr val="C00000"/>
              </a:buClr>
              <a:buSzPct val="130000"/>
            </a:pPr>
            <a:r>
              <a:rPr lang="en-US" sz="2400" b="1" spc="30" dirty="0">
                <a:latin typeface="Agency FB" pitchFamily="34" charset="0"/>
              </a:rPr>
              <a:t>Development Needs </a:t>
            </a:r>
          </a:p>
          <a:p>
            <a:pPr lvl="0" defTabSz="182880">
              <a:buClr>
                <a:srgbClr val="C00000"/>
              </a:buClr>
              <a:buSzPct val="130000"/>
            </a:pPr>
            <a:r>
              <a:rPr lang="en-US" sz="2400" b="1" spc="30" dirty="0">
                <a:latin typeface="Agency FB" pitchFamily="34" charset="0"/>
              </a:rPr>
              <a:t>through Behavior-Based Discovery</a:t>
            </a:r>
          </a:p>
        </p:txBody>
      </p:sp>
      <p:sp>
        <p:nvSpPr>
          <p:cNvPr id="60" name="Content Placeholder 16"/>
          <p:cNvSpPr txBox="1">
            <a:spLocks/>
          </p:cNvSpPr>
          <p:nvPr/>
        </p:nvSpPr>
        <p:spPr>
          <a:xfrm>
            <a:off x="228600" y="5334000"/>
            <a:ext cx="3017520" cy="914400"/>
          </a:xfrm>
          <a:prstGeom prst="rect">
            <a:avLst/>
          </a:prstGeom>
          <a:noFill/>
          <a:ln>
            <a:noFill/>
          </a:ln>
        </p:spPr>
        <p:txBody>
          <a:bodyPr anchor="t">
            <a:noAutofit/>
          </a:bodyPr>
          <a:lstStyle/>
          <a:p>
            <a:pPr lvl="0" algn="ctr" defTabSz="182880">
              <a:buClr>
                <a:srgbClr val="C00000"/>
              </a:buClr>
              <a:buSzPct val="130000"/>
            </a:pPr>
            <a:r>
              <a:rPr lang="en-US" sz="2400" b="1" spc="30" dirty="0">
                <a:latin typeface="Agency FB" pitchFamily="34" charset="0"/>
              </a:rPr>
              <a:t>On and Off the Job </a:t>
            </a:r>
          </a:p>
          <a:p>
            <a:pPr lvl="0" algn="ctr" defTabSz="182880">
              <a:buClr>
                <a:srgbClr val="C00000"/>
              </a:buClr>
              <a:buSzPct val="130000"/>
            </a:pPr>
            <a:r>
              <a:rPr lang="en-US" sz="2400" b="1" spc="30" dirty="0">
                <a:latin typeface="Agency FB" pitchFamily="34" charset="0"/>
              </a:rPr>
              <a:t>Experience</a:t>
            </a:r>
          </a:p>
        </p:txBody>
      </p:sp>
      <p:sp>
        <p:nvSpPr>
          <p:cNvPr id="61" name="Content Placeholder 16"/>
          <p:cNvSpPr txBox="1">
            <a:spLocks/>
          </p:cNvSpPr>
          <p:nvPr/>
        </p:nvSpPr>
        <p:spPr>
          <a:xfrm>
            <a:off x="76200" y="2514600"/>
            <a:ext cx="2651760" cy="914400"/>
          </a:xfrm>
          <a:prstGeom prst="rect">
            <a:avLst/>
          </a:prstGeom>
          <a:noFill/>
          <a:ln>
            <a:noFill/>
          </a:ln>
        </p:spPr>
        <p:txBody>
          <a:bodyPr anchor="t">
            <a:noAutofit/>
          </a:bodyPr>
          <a:lstStyle/>
          <a:p>
            <a:pPr lvl="0" algn="ctr" defTabSz="182880">
              <a:buClr>
                <a:srgbClr val="C00000"/>
              </a:buClr>
              <a:buSzPct val="130000"/>
            </a:pPr>
            <a:r>
              <a:rPr lang="en-US" sz="2400" b="1" spc="30" dirty="0">
                <a:latin typeface="Agency FB" pitchFamily="34" charset="0"/>
              </a:rPr>
              <a:t>Award Qualification</a:t>
            </a:r>
          </a:p>
        </p:txBody>
      </p:sp>
      <p:pic>
        <p:nvPicPr>
          <p:cNvPr id="70" name="Picture 8" descr="http://www.pdu4pm.com/pmpblog/wp-content/uploads/2012/04/stick_figure_drawing_success_pattern_400_clr.png"/>
          <p:cNvPicPr>
            <a:picLocks noChangeAspect="1" noChangeArrowheads="1"/>
          </p:cNvPicPr>
          <p:nvPr/>
        </p:nvPicPr>
        <p:blipFill>
          <a:blip r:embed="rId6" cstate="print"/>
          <a:srcRect/>
          <a:stretch>
            <a:fillRect/>
          </a:stretch>
        </p:blipFill>
        <p:spPr bwMode="auto">
          <a:xfrm>
            <a:off x="6629400" y="1828800"/>
            <a:ext cx="2411307" cy="1736142"/>
          </a:xfrm>
          <a:prstGeom prst="rect">
            <a:avLst/>
          </a:prstGeom>
          <a:noFill/>
        </p:spPr>
      </p:pic>
      <p:sp>
        <p:nvSpPr>
          <p:cNvPr id="73" name="Down Arrow 72"/>
          <p:cNvSpPr>
            <a:spLocks noChangeAspect="1"/>
          </p:cNvSpPr>
          <p:nvPr/>
        </p:nvSpPr>
        <p:spPr>
          <a:xfrm rot="10800000">
            <a:off x="3733801" y="4571999"/>
            <a:ext cx="761999" cy="914400"/>
          </a:xfrm>
          <a:prstGeom prst="downArrow">
            <a:avLst>
              <a:gd name="adj1" fmla="val 60746"/>
              <a:gd name="adj2" fmla="val 29361"/>
            </a:avLst>
          </a:prstGeom>
          <a:gradFill>
            <a:gsLst>
              <a:gs pos="20000">
                <a:srgbClr val="006600"/>
              </a:gs>
              <a:gs pos="50000">
                <a:srgbClr val="006600">
                  <a:alpha val="60000"/>
                </a:srgbClr>
              </a:gs>
              <a:gs pos="100000">
                <a:schemeClr val="bg1">
                  <a:alpha val="0"/>
                </a:schemeClr>
              </a:gs>
            </a:gsLst>
            <a:lin ang="16200000" scaled="1"/>
          </a:gradFill>
          <a:ln w="34925">
            <a:gradFill>
              <a:gsLst>
                <a:gs pos="0">
                  <a:schemeClr val="bg1">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63500" prstMaterial="flat">
            <a:bevelT w="190500" h="63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a:spLocks noChangeAspect="1"/>
          </p:cNvSpPr>
          <p:nvPr/>
        </p:nvSpPr>
        <p:spPr>
          <a:xfrm rot="7200000">
            <a:off x="5747502" y="4434621"/>
            <a:ext cx="685801" cy="822960"/>
          </a:xfrm>
          <a:prstGeom prst="downArrow">
            <a:avLst>
              <a:gd name="adj1" fmla="val 60746"/>
              <a:gd name="adj2" fmla="val 29361"/>
            </a:avLst>
          </a:prstGeom>
          <a:gradFill>
            <a:gsLst>
              <a:gs pos="20000">
                <a:srgbClr val="FFFF00"/>
              </a:gs>
              <a:gs pos="50000">
                <a:srgbClr val="FFFF00">
                  <a:alpha val="60000"/>
                </a:srgbClr>
              </a:gs>
              <a:gs pos="100000">
                <a:schemeClr val="bg1">
                  <a:alpha val="0"/>
                </a:schemeClr>
              </a:gs>
            </a:gsLst>
            <a:lin ang="16200000" scaled="1"/>
          </a:gradFill>
          <a:ln w="34925">
            <a:gradFill>
              <a:gsLst>
                <a:gs pos="0">
                  <a:schemeClr val="accent1">
                    <a:tint val="66000"/>
                    <a:satMod val="160000"/>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63500" prstMaterial="flat">
            <a:bevelT w="190500" h="63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a:spLocks noChangeAspect="1"/>
          </p:cNvSpPr>
          <p:nvPr/>
        </p:nvSpPr>
        <p:spPr>
          <a:xfrm rot="18000000">
            <a:off x="3147352" y="1956043"/>
            <a:ext cx="762001" cy="914400"/>
          </a:xfrm>
          <a:prstGeom prst="downArrow">
            <a:avLst>
              <a:gd name="adj1" fmla="val 60746"/>
              <a:gd name="adj2" fmla="val 29361"/>
            </a:avLst>
          </a:prstGeom>
          <a:gradFill>
            <a:gsLst>
              <a:gs pos="20000">
                <a:srgbClr val="7030A0"/>
              </a:gs>
              <a:gs pos="50000">
                <a:srgbClr val="7030A0">
                  <a:alpha val="60000"/>
                </a:srgbClr>
              </a:gs>
              <a:gs pos="100000">
                <a:schemeClr val="bg1">
                  <a:alpha val="0"/>
                </a:schemeClr>
              </a:gs>
            </a:gsLst>
            <a:lin ang="16200000" scaled="1"/>
          </a:gradFill>
          <a:ln w="34925">
            <a:gradFill>
              <a:gsLst>
                <a:gs pos="0">
                  <a:schemeClr val="bg1">
                    <a:alpha val="0"/>
                  </a:schemeClr>
                </a:gs>
                <a:gs pos="4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63500" prstMaterial="flat">
            <a:bevelT w="190500" h="63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8" descr="http://www.craztech.com/images/3d/stick_figure_build_puzzle_bridge_pc.png"/>
          <p:cNvPicPr>
            <a:picLocks noChangeAspect="1" noChangeArrowheads="1"/>
          </p:cNvPicPr>
          <p:nvPr/>
        </p:nvPicPr>
        <p:blipFill>
          <a:blip r:embed="rId7" cstate="print"/>
          <a:srcRect/>
          <a:stretch>
            <a:fillRect/>
          </a:stretch>
        </p:blipFill>
        <p:spPr bwMode="auto">
          <a:xfrm>
            <a:off x="-76200" y="3200400"/>
            <a:ext cx="3495975" cy="2124432"/>
          </a:xfrm>
          <a:prstGeom prst="rect">
            <a:avLst/>
          </a:prstGeom>
          <a:noFill/>
        </p:spPr>
      </p:pic>
      <p:sp>
        <p:nvSpPr>
          <p:cNvPr id="75" name="Down Arrow 74"/>
          <p:cNvSpPr>
            <a:spLocks noChangeAspect="1"/>
          </p:cNvSpPr>
          <p:nvPr/>
        </p:nvSpPr>
        <p:spPr>
          <a:xfrm rot="14400000">
            <a:off x="2567647" y="3403843"/>
            <a:ext cx="762001" cy="914400"/>
          </a:xfrm>
          <a:prstGeom prst="downArrow">
            <a:avLst>
              <a:gd name="adj1" fmla="val 60746"/>
              <a:gd name="adj2" fmla="val 29361"/>
            </a:avLst>
          </a:prstGeom>
          <a:gradFill>
            <a:gsLst>
              <a:gs pos="20000">
                <a:srgbClr val="0070C0"/>
              </a:gs>
              <a:gs pos="50000">
                <a:srgbClr val="0070C0">
                  <a:alpha val="60000"/>
                </a:srgbClr>
              </a:gs>
              <a:gs pos="100000">
                <a:schemeClr val="bg1">
                  <a:alpha val="0"/>
                </a:schemeClr>
              </a:gs>
            </a:gsLst>
            <a:lin ang="16200000" scaled="1"/>
          </a:gradFill>
          <a:ln w="34925">
            <a:gradFill>
              <a:gsLst>
                <a:gs pos="0">
                  <a:schemeClr val="accent1">
                    <a:tint val="66000"/>
                    <a:satMod val="160000"/>
                    <a:alpha val="0"/>
                  </a:schemeClr>
                </a:gs>
                <a:gs pos="50000">
                  <a:schemeClr val="bg1"/>
                </a:gs>
                <a:gs pos="100000">
                  <a:schemeClr val="bg1"/>
                </a:gs>
              </a:gsLst>
              <a:lin ang="5400000" scaled="0"/>
            </a:gradFill>
          </a:ln>
          <a:effectLst>
            <a:outerShdw blurRad="317500" dir="2700000" algn="ctr">
              <a:srgbClr val="000000">
                <a:alpha val="43000"/>
              </a:srgbClr>
            </a:outerShdw>
          </a:effectLst>
          <a:scene3d>
            <a:camera prst="perspectiveFront" fov="2700000">
              <a:rot lat="19086000" lon="19067999" rev="3108000"/>
            </a:camera>
            <a:lightRig rig="sunset" dir="t"/>
          </a:scene3d>
          <a:sp3d extrusionH="63500" prstMaterial="flat">
            <a:bevelT w="190500" h="63500" prst="angle"/>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808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037710" y="2843150"/>
            <a:ext cx="3474720" cy="457200"/>
          </a:xfrm>
          <a:prstGeom prst="roundRect">
            <a:avLst/>
          </a:prstGeom>
          <a:solidFill>
            <a:srgbClr val="FF00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Leading Change</a:t>
            </a:r>
          </a:p>
        </p:txBody>
      </p:sp>
      <p:sp>
        <p:nvSpPr>
          <p:cNvPr id="47" name="Content Placeholder 16"/>
          <p:cNvSpPr txBox="1">
            <a:spLocks/>
          </p:cNvSpPr>
          <p:nvPr/>
        </p:nvSpPr>
        <p:spPr>
          <a:xfrm>
            <a:off x="4953000" y="3324780"/>
            <a:ext cx="2103120" cy="1704420"/>
          </a:xfrm>
          <a:prstGeom prst="rect">
            <a:avLst/>
          </a:prstGeom>
          <a:noFill/>
          <a:ln>
            <a:noFill/>
          </a:ln>
        </p:spPr>
        <p:txBody>
          <a:bodyPr anchor="t">
            <a:noAutofit/>
          </a:bodyPr>
          <a:lstStyle/>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Vision						</a:t>
            </a:r>
          </a:p>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40" dirty="0">
                <a:latin typeface="Agency FB" pitchFamily="34" charset="0"/>
              </a:rPr>
              <a:t>Creativity &amp; Innovation</a:t>
            </a:r>
            <a:endParaRPr lang="en-US" sz="1600" baseline="30000" dirty="0">
              <a:solidFill>
                <a:srgbClr val="FF0000"/>
              </a:solidFill>
              <a:latin typeface="Wingdings" pitchFamily="2" charset="2"/>
              <a:ea typeface="Calibri"/>
              <a:cs typeface="Aharoni" pitchFamily="2" charset="-79"/>
            </a:endParaRPr>
          </a:p>
          <a:p>
            <a:pPr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External Awareness	 </a:t>
            </a:r>
            <a:endParaRPr lang="en-US" sz="1600" b="1" spc="100" dirty="0">
              <a:latin typeface="Agency FB" pitchFamily="34" charset="0"/>
            </a:endParaRPr>
          </a:p>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Adaptability/Flexibility</a:t>
            </a:r>
          </a:p>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50" dirty="0">
                <a:latin typeface="Agency FB" pitchFamily="34" charset="0"/>
              </a:rPr>
              <a:t>Resilience</a:t>
            </a:r>
          </a:p>
          <a:p>
            <a:pPr lvl="0" defTabSz="182880">
              <a:buClr>
                <a:srgbClr val="FF0000"/>
              </a:buClr>
              <a:buSzPct val="130000"/>
            </a:pPr>
            <a:r>
              <a:rPr lang="en-US" baseline="30000" dirty="0">
                <a:solidFill>
                  <a:srgbClr val="FF000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spc="100" dirty="0">
                <a:latin typeface="Agency FB" pitchFamily="34" charset="0"/>
              </a:rPr>
              <a:t>Strategic Thinking</a:t>
            </a:r>
            <a:endParaRPr lang="en-US" sz="1600" b="1" spc="50" dirty="0">
              <a:latin typeface="Agency FB" pitchFamily="34" charset="0"/>
            </a:endParaRPr>
          </a:p>
        </p:txBody>
      </p:sp>
      <p:pic>
        <p:nvPicPr>
          <p:cNvPr id="40" name="Picture 2" descr="http://www.interim-groep.nl/img_create.php?id=23"/>
          <p:cNvPicPr>
            <a:picLocks noChangeAspect="1" noChangeArrowheads="1"/>
          </p:cNvPicPr>
          <p:nvPr/>
        </p:nvPicPr>
        <p:blipFill>
          <a:blip r:embed="rId3" cstate="print"/>
          <a:srcRect/>
          <a:stretch>
            <a:fillRect/>
          </a:stretch>
        </p:blipFill>
        <p:spPr bwMode="auto">
          <a:xfrm>
            <a:off x="6781800" y="3352800"/>
            <a:ext cx="2286000" cy="1883663"/>
          </a:xfrm>
          <a:prstGeom prst="rect">
            <a:avLst/>
          </a:prstGeom>
          <a:noFill/>
        </p:spPr>
      </p:pic>
      <p:pic>
        <p:nvPicPr>
          <p:cNvPr id="24" name="Picture 12" descr="http://www.pdu4pm.com/pmpblog/wp-content/uploads/2012/07/stick_figures_agreement_800_wht_7114.png"/>
          <p:cNvPicPr>
            <a:picLocks noChangeAspect="1" noChangeArrowheads="1"/>
          </p:cNvPicPr>
          <p:nvPr/>
        </p:nvPicPr>
        <p:blipFill>
          <a:blip r:embed="rId4" cstate="print"/>
          <a:srcRect/>
          <a:stretch>
            <a:fillRect/>
          </a:stretch>
        </p:blipFill>
        <p:spPr bwMode="auto">
          <a:xfrm>
            <a:off x="152400" y="1641157"/>
            <a:ext cx="1828800" cy="1748790"/>
          </a:xfrm>
          <a:prstGeom prst="rect">
            <a:avLst/>
          </a:prstGeom>
          <a:noFill/>
        </p:spPr>
      </p:pic>
      <p:sp>
        <p:nvSpPr>
          <p:cNvPr id="49" name="Title 48"/>
          <p:cNvSpPr>
            <a:spLocks noGrp="1"/>
          </p:cNvSpPr>
          <p:nvPr>
            <p:ph type="title"/>
          </p:nvPr>
        </p:nvSpPr>
        <p:spPr>
          <a:xfrm>
            <a:off x="228600" y="165100"/>
            <a:ext cx="3931920" cy="1143000"/>
          </a:xfrm>
          <a:noFill/>
          <a:scene3d>
            <a:camera prst="orthographicFront"/>
            <a:lightRig rig="flood" dir="t">
              <a:rot lat="0" lon="0" rev="6600000"/>
            </a:lightRig>
          </a:scene3d>
          <a:sp3d prstMaterial="matte">
            <a:bevelT/>
          </a:sp3d>
        </p:spPr>
        <p:txBody>
          <a:bodyPr>
            <a:noAutofit/>
            <a:scene3d>
              <a:camera prst="orthographicFront"/>
              <a:lightRig rig="flat" dir="tl">
                <a:rot lat="0" lon="0" rev="6600000"/>
              </a:lightRig>
            </a:scene3d>
            <a:sp3d extrusionH="25400" contourW="6350">
              <a:bevelT w="38100" h="31750" prst="angle"/>
              <a:extrusionClr>
                <a:schemeClr val="tx1">
                  <a:lumMod val="75000"/>
                  <a:lumOff val="25000"/>
                </a:schemeClr>
              </a:extrusionClr>
              <a:contourClr>
                <a:schemeClr val="tx1">
                  <a:lumMod val="75000"/>
                  <a:lumOff val="25000"/>
                </a:schemeClr>
              </a:contourClr>
            </a:sp3d>
          </a:bodyPr>
          <a:lstStyle/>
          <a:p>
            <a:pPr>
              <a:lnSpc>
                <a:spcPct val="90000"/>
              </a:lnSpc>
            </a:pPr>
            <a:r>
              <a:rPr lang="en-US" sz="4000" b="1" cap="small" dirty="0">
                <a:ln w="11430"/>
                <a:solidFill>
                  <a:schemeClr val="tx1">
                    <a:lumMod val="75000"/>
                    <a:lumOff val="25000"/>
                  </a:schemeClr>
                </a:solidFill>
                <a:latin typeface="Aharoni" pitchFamily="2" charset="-79"/>
                <a:cs typeface="Aharoni" pitchFamily="2" charset="-79"/>
              </a:rPr>
              <a:t>Core Qualifications</a:t>
            </a:r>
          </a:p>
        </p:txBody>
      </p:sp>
      <p:sp>
        <p:nvSpPr>
          <p:cNvPr id="62" name="Title 1"/>
          <p:cNvSpPr txBox="1">
            <a:spLocks/>
          </p:cNvSpPr>
          <p:nvPr/>
        </p:nvSpPr>
        <p:spPr>
          <a:xfrm>
            <a:off x="914400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C00000"/>
                  </a:solidFill>
                </a:ln>
                <a:solidFill>
                  <a:srgbClr val="C00000"/>
                </a:solidFill>
                <a:latin typeface="Rockwell Extra Bold" pitchFamily="18" charset="0"/>
              </a:rPr>
              <a:t>2</a:t>
            </a:r>
          </a:p>
        </p:txBody>
      </p:sp>
      <p:sp>
        <p:nvSpPr>
          <p:cNvPr id="21" name="Rounded Rectangle 20"/>
          <p:cNvSpPr/>
          <p:nvPr/>
        </p:nvSpPr>
        <p:spPr>
          <a:xfrm>
            <a:off x="304800" y="4304426"/>
            <a:ext cx="2011680" cy="731520"/>
          </a:xfrm>
          <a:prstGeom prst="roundRect">
            <a:avLst/>
          </a:prstGeom>
          <a:solidFill>
            <a:srgbClr val="0070C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Business Acumen</a:t>
            </a:r>
          </a:p>
        </p:txBody>
      </p:sp>
      <p:sp>
        <p:nvSpPr>
          <p:cNvPr id="22" name="Rounded Rectangle 21"/>
          <p:cNvSpPr/>
          <p:nvPr/>
        </p:nvSpPr>
        <p:spPr>
          <a:xfrm>
            <a:off x="152400" y="3178430"/>
            <a:ext cx="4297680" cy="457200"/>
          </a:xfrm>
          <a:prstGeom prst="roundRect">
            <a:avLst/>
          </a:prstGeom>
          <a:solidFill>
            <a:srgbClr val="7030A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Building Coalitions</a:t>
            </a:r>
          </a:p>
        </p:txBody>
      </p:sp>
      <p:sp>
        <p:nvSpPr>
          <p:cNvPr id="23" name="Rounded Rectangle 22"/>
          <p:cNvSpPr/>
          <p:nvPr/>
        </p:nvSpPr>
        <p:spPr>
          <a:xfrm>
            <a:off x="2057400" y="1676400"/>
            <a:ext cx="5120640" cy="457200"/>
          </a:xfrm>
          <a:prstGeom prst="roundRect">
            <a:avLst/>
          </a:prstGeom>
          <a:solidFill>
            <a:srgbClr val="C000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extrusionClr>
                <a:schemeClr val="bg1"/>
              </a:extrusionClr>
              <a:contourClr>
                <a:schemeClr val="bg1">
                  <a:lumMod val="95000"/>
                </a:schemeClr>
              </a:contourClr>
            </a:sp3d>
          </a:bodyPr>
          <a:lstStyle/>
          <a:p>
            <a:pPr marL="0" lvl="2"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Foundational Competencies</a:t>
            </a:r>
          </a:p>
        </p:txBody>
      </p:sp>
      <p:pic>
        <p:nvPicPr>
          <p:cNvPr id="33" name="Picture 6" descr="http://www.penningtonhennessy.com/Portals/31360/images/stick_figures_carry_xmark_400_clr_5957.png"/>
          <p:cNvPicPr>
            <a:picLocks noChangeAspect="1" noChangeArrowheads="1"/>
          </p:cNvPicPr>
          <p:nvPr/>
        </p:nvPicPr>
        <p:blipFill>
          <a:blip r:embed="rId5" cstate="print"/>
          <a:srcRect/>
          <a:stretch>
            <a:fillRect/>
          </a:stretch>
        </p:blipFill>
        <p:spPr bwMode="auto">
          <a:xfrm>
            <a:off x="4130040" y="76200"/>
            <a:ext cx="1737360" cy="1737360"/>
          </a:xfrm>
          <a:prstGeom prst="rect">
            <a:avLst/>
          </a:prstGeom>
          <a:noFill/>
        </p:spPr>
      </p:pic>
      <p:sp>
        <p:nvSpPr>
          <p:cNvPr id="37" name="Content Placeholder 16"/>
          <p:cNvSpPr txBox="1">
            <a:spLocks/>
          </p:cNvSpPr>
          <p:nvPr/>
        </p:nvSpPr>
        <p:spPr>
          <a:xfrm>
            <a:off x="3048000" y="5926941"/>
            <a:ext cx="3566160" cy="822960"/>
          </a:xfrm>
          <a:prstGeom prst="rect">
            <a:avLst/>
          </a:prstGeom>
          <a:noFill/>
          <a:ln>
            <a:noFill/>
          </a:ln>
        </p:spPr>
        <p:txBody>
          <a:bodyPr anchor="t">
            <a:noAutofit/>
          </a:bodyPr>
          <a:lstStyle/>
          <a:p>
            <a:pPr lvl="0" defTabSz="182880">
              <a:buClr>
                <a:srgbClr val="006600"/>
              </a:buClr>
              <a:buSzPct val="130000"/>
            </a:pPr>
            <a:r>
              <a:rPr lang="en-US" spc="30" baseline="30000" dirty="0">
                <a:solidFill>
                  <a:srgbClr val="0066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Accountability		</a:t>
            </a:r>
            <a:r>
              <a:rPr lang="en-US" spc="30" baseline="30000" dirty="0">
                <a:solidFill>
                  <a:srgbClr val="006600"/>
                </a:solidFill>
                <a:latin typeface="Wingdings" pitchFamily="2" charset="2"/>
                <a:ea typeface="Calibri"/>
                <a:cs typeface="Aharoni" pitchFamily="2" charset="-79"/>
              </a:rPr>
              <a:t>n</a:t>
            </a:r>
            <a:r>
              <a:rPr lang="en-US" sz="1100" b="1"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Entrepreneurship</a:t>
            </a:r>
          </a:p>
          <a:p>
            <a:pPr lvl="0" defTabSz="182880">
              <a:buClr>
                <a:srgbClr val="006600"/>
              </a:buClr>
              <a:buSzPct val="130000"/>
            </a:pPr>
            <a:r>
              <a:rPr lang="en-US" spc="30" baseline="30000" dirty="0">
                <a:solidFill>
                  <a:srgbClr val="0066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Decisiveness 		</a:t>
            </a:r>
            <a:r>
              <a:rPr lang="en-US" spc="30" baseline="30000" dirty="0">
                <a:solidFill>
                  <a:srgbClr val="0066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Problem Solving</a:t>
            </a:r>
          </a:p>
          <a:p>
            <a:pPr lvl="0" defTabSz="182880">
              <a:buClr>
                <a:srgbClr val="006600"/>
              </a:buClr>
              <a:buSzPct val="130000"/>
            </a:pPr>
            <a:r>
              <a:rPr lang="en-US" spc="30" baseline="30000" dirty="0">
                <a:solidFill>
                  <a:srgbClr val="0066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dirty="0">
                <a:latin typeface="Agency FB" pitchFamily="34" charset="0"/>
              </a:rPr>
              <a:t>Customer Service</a:t>
            </a:r>
            <a:r>
              <a:rPr lang="en-US" sz="1600" b="1" spc="30" dirty="0">
                <a:latin typeface="Agency FB" pitchFamily="34" charset="0"/>
              </a:rPr>
              <a:t> </a:t>
            </a:r>
            <a:r>
              <a:rPr lang="en-US" spc="30" baseline="30000" dirty="0">
                <a:solidFill>
                  <a:srgbClr val="0066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Technical Credibility</a:t>
            </a:r>
          </a:p>
        </p:txBody>
      </p:sp>
      <p:sp>
        <p:nvSpPr>
          <p:cNvPr id="38" name="Content Placeholder 16"/>
          <p:cNvSpPr txBox="1">
            <a:spLocks/>
          </p:cNvSpPr>
          <p:nvPr/>
        </p:nvSpPr>
        <p:spPr>
          <a:xfrm>
            <a:off x="228600" y="5066426"/>
            <a:ext cx="2137522" cy="1341755"/>
          </a:xfrm>
          <a:prstGeom prst="rect">
            <a:avLst/>
          </a:prstGeom>
          <a:noFill/>
          <a:ln>
            <a:noFill/>
          </a:ln>
        </p:spPr>
        <p:txBody>
          <a:bodyPr anchor="t">
            <a:noAutofit/>
          </a:bodyPr>
          <a:lstStyle/>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200" dirty="0">
                <a:solidFill>
                  <a:sysClr val="windowText" lastClr="000000"/>
                </a:solidFill>
                <a:latin typeface="Aharoni" pitchFamily="2" charset="-79"/>
                <a:ea typeface="Calibri"/>
                <a:cs typeface="Aharoni" pitchFamily="2" charset="-79"/>
              </a:rPr>
              <a:t>	</a:t>
            </a:r>
            <a:r>
              <a:rPr lang="en-US" sz="1600" b="1" dirty="0">
                <a:latin typeface="Agency FB" pitchFamily="34" charset="0"/>
              </a:rPr>
              <a:t>Financial Management</a:t>
            </a:r>
          </a:p>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dirty="0">
                <a:latin typeface="Agency FB" pitchFamily="34" charset="0"/>
              </a:rPr>
              <a:t>Human Capital 	Management</a:t>
            </a:r>
          </a:p>
          <a:p>
            <a:pPr lvl="0" defTabSz="182880">
              <a:buClr>
                <a:srgbClr val="0070C0"/>
              </a:buClr>
              <a:buSzPct val="130000"/>
            </a:pPr>
            <a:r>
              <a:rPr lang="en-US" baseline="30000" dirty="0">
                <a:solidFill>
                  <a:srgbClr val="0070C0"/>
                </a:solidFill>
                <a:latin typeface="Wingdings" pitchFamily="2" charset="2"/>
                <a:ea typeface="Calibri"/>
                <a:cs typeface="Aharoni" pitchFamily="2" charset="-79"/>
              </a:rPr>
              <a:t>n</a:t>
            </a:r>
            <a:r>
              <a:rPr lang="en-US" sz="1100" dirty="0">
                <a:solidFill>
                  <a:sysClr val="windowText" lastClr="000000"/>
                </a:solidFill>
                <a:latin typeface="Aharoni" pitchFamily="2" charset="-79"/>
                <a:ea typeface="Calibri"/>
                <a:cs typeface="Aharoni" pitchFamily="2" charset="-79"/>
              </a:rPr>
              <a:t> 	</a:t>
            </a:r>
            <a:r>
              <a:rPr lang="en-US" sz="1600" b="1" dirty="0">
                <a:latin typeface="Agency FB" pitchFamily="34" charset="0"/>
              </a:rPr>
              <a:t>Technology 	Management</a:t>
            </a:r>
          </a:p>
        </p:txBody>
      </p:sp>
      <p:sp>
        <p:nvSpPr>
          <p:cNvPr id="39" name="Content Placeholder 16"/>
          <p:cNvSpPr txBox="1">
            <a:spLocks/>
          </p:cNvSpPr>
          <p:nvPr/>
        </p:nvSpPr>
        <p:spPr>
          <a:xfrm>
            <a:off x="64882" y="3657600"/>
            <a:ext cx="4552838" cy="448160"/>
          </a:xfrm>
          <a:prstGeom prst="rect">
            <a:avLst/>
          </a:prstGeom>
          <a:noFill/>
          <a:ln>
            <a:noFill/>
          </a:ln>
        </p:spPr>
        <p:txBody>
          <a:bodyPr anchor="t">
            <a:noAutofit/>
          </a:bodyPr>
          <a:lstStyle/>
          <a:p>
            <a:pPr lvl="0" defTabSz="182880">
              <a:buClr>
                <a:srgbClr val="C00000"/>
              </a:buClr>
              <a:buSzPct val="130000"/>
            </a:pPr>
            <a:r>
              <a:rPr lang="en-US" spc="30" baseline="30000" dirty="0">
                <a:solidFill>
                  <a:srgbClr val="7030A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Partnering </a:t>
            </a:r>
            <a:r>
              <a:rPr lang="en-US" spc="30" baseline="30000" dirty="0">
                <a:solidFill>
                  <a:srgbClr val="7030A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Political Savvy	</a:t>
            </a:r>
            <a:r>
              <a:rPr lang="en-US" spc="30" baseline="30000" dirty="0">
                <a:solidFill>
                  <a:srgbClr val="7030A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Influencing &amp; Negotiating</a:t>
            </a:r>
          </a:p>
        </p:txBody>
      </p:sp>
      <p:pic>
        <p:nvPicPr>
          <p:cNvPr id="16" name="Picture 16" descr="http://activerain.com/image_store/uploads/9/8/1/8/8/ar132633095688189.png"/>
          <p:cNvPicPr>
            <a:picLocks noChangeAspect="1" noChangeArrowheads="1"/>
          </p:cNvPicPr>
          <p:nvPr/>
        </p:nvPicPr>
        <p:blipFill>
          <a:blip r:embed="rId6" cstate="print"/>
          <a:srcRect/>
          <a:stretch>
            <a:fillRect/>
          </a:stretch>
        </p:blipFill>
        <p:spPr bwMode="auto">
          <a:xfrm>
            <a:off x="3185160" y="4126230"/>
            <a:ext cx="1981200" cy="1436370"/>
          </a:xfrm>
          <a:prstGeom prst="rect">
            <a:avLst/>
          </a:prstGeom>
          <a:noFill/>
        </p:spPr>
      </p:pic>
      <p:sp>
        <p:nvSpPr>
          <p:cNvPr id="20" name="Rounded Rectangle 19"/>
          <p:cNvSpPr/>
          <p:nvPr/>
        </p:nvSpPr>
        <p:spPr>
          <a:xfrm>
            <a:off x="3124200" y="5445991"/>
            <a:ext cx="3200400" cy="457200"/>
          </a:xfrm>
          <a:prstGeom prst="roundRect">
            <a:avLst/>
          </a:prstGeom>
          <a:solidFill>
            <a:srgbClr val="0066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extrusionClr>
                <a:schemeClr val="bg1"/>
              </a:extrusionClr>
              <a:contourClr>
                <a:schemeClr val="bg1">
                  <a:lumMod val="95000"/>
                </a:schemeClr>
              </a:contourClr>
            </a:sp3d>
          </a:bodyPr>
          <a:lstStyle/>
          <a:p>
            <a:pPr lvl="0" algn="ctr">
              <a:lnSpc>
                <a:spcPct val="80000"/>
              </a:lnSpc>
              <a:spcBef>
                <a:spcPct val="0"/>
              </a:spcBef>
              <a:defRPr/>
            </a:pPr>
            <a:r>
              <a:rPr lang="en-US" sz="2600" b="1" cap="small" spc="100" dirty="0">
                <a:solidFill>
                  <a:schemeClr val="bg1">
                    <a:lumMod val="85000"/>
                  </a:schemeClr>
                </a:solidFill>
                <a:latin typeface="Aharoni" pitchFamily="2" charset="-79"/>
                <a:cs typeface="Aharoni" pitchFamily="2" charset="-79"/>
              </a:rPr>
              <a:t>Results Driven</a:t>
            </a:r>
          </a:p>
        </p:txBody>
      </p:sp>
      <p:pic>
        <p:nvPicPr>
          <p:cNvPr id="46" name="Picture 8" descr="http://www.aymexco.eu/ckfinder/userfiles/images/stick_figure_profit_building_blocks_500_clr.gif"/>
          <p:cNvPicPr>
            <a:picLocks noChangeAspect="1" noChangeArrowheads="1" noCrop="1"/>
          </p:cNvPicPr>
          <p:nvPr/>
        </p:nvPicPr>
        <p:blipFill>
          <a:blip r:embed="rId7" cstate="print"/>
          <a:srcRect/>
          <a:stretch>
            <a:fillRect/>
          </a:stretch>
        </p:blipFill>
        <p:spPr bwMode="auto">
          <a:xfrm>
            <a:off x="1099364" y="3733800"/>
            <a:ext cx="2405836" cy="3207781"/>
          </a:xfrm>
          <a:prstGeom prst="rect">
            <a:avLst/>
          </a:prstGeom>
          <a:noFill/>
        </p:spPr>
      </p:pic>
      <p:sp>
        <p:nvSpPr>
          <p:cNvPr id="48" name="Content Placeholder 16"/>
          <p:cNvSpPr txBox="1">
            <a:spLocks/>
          </p:cNvSpPr>
          <p:nvPr/>
        </p:nvSpPr>
        <p:spPr>
          <a:xfrm>
            <a:off x="1987930" y="2126870"/>
            <a:ext cx="5212080" cy="640080"/>
          </a:xfrm>
          <a:prstGeom prst="rect">
            <a:avLst/>
          </a:prstGeom>
          <a:noFill/>
          <a:ln>
            <a:noFill/>
          </a:ln>
        </p:spPr>
        <p:txBody>
          <a:bodyPr anchor="t">
            <a:noAutofit/>
          </a:bodyPr>
          <a:lstStyle/>
          <a:p>
            <a:pPr lvl="0" defTabSz="182880">
              <a:buClr>
                <a:srgbClr val="C00000"/>
              </a:buClr>
              <a:buSzPct val="130000"/>
            </a:pPr>
            <a:r>
              <a:rPr lang="en-US" spc="30" baseline="30000" dirty="0">
                <a:solidFill>
                  <a:srgbClr val="C000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Interpersonal Skills	</a:t>
            </a:r>
            <a:r>
              <a:rPr lang="en-US" spc="30" baseline="30000" dirty="0">
                <a:solidFill>
                  <a:srgbClr val="C00000"/>
                </a:solidFill>
                <a:latin typeface="Wingdings" pitchFamily="2" charset="2"/>
                <a:ea typeface="Calibri"/>
                <a:cs typeface="Aharoni" pitchFamily="2" charset="-79"/>
              </a:rPr>
              <a:t>n</a:t>
            </a:r>
            <a:r>
              <a:rPr lang="en-US" sz="12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Oral Communication</a:t>
            </a:r>
            <a:r>
              <a:rPr lang="en-US" b="1" spc="30" dirty="0">
                <a:latin typeface="Agency FB" pitchFamily="34" charset="0"/>
              </a:rPr>
              <a:t>		</a:t>
            </a:r>
            <a:r>
              <a:rPr lang="en-US" spc="30" baseline="30000" dirty="0">
                <a:solidFill>
                  <a:srgbClr val="C000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Integrity &amp; Honest</a:t>
            </a:r>
            <a:endParaRPr lang="en-US" sz="1600" b="1" dirty="0">
              <a:latin typeface="Agency FB" pitchFamily="34" charset="0"/>
            </a:endParaRPr>
          </a:p>
          <a:p>
            <a:pPr lvl="0" defTabSz="182880">
              <a:buClr>
                <a:srgbClr val="C00000"/>
              </a:buClr>
              <a:buSzPct val="130000"/>
            </a:pPr>
            <a:r>
              <a:rPr lang="en-US" spc="30" baseline="30000" dirty="0">
                <a:solidFill>
                  <a:srgbClr val="C000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Continual Learning	</a:t>
            </a:r>
            <a:r>
              <a:rPr lang="en-US" spc="30" baseline="30000" dirty="0">
                <a:solidFill>
                  <a:srgbClr val="C00000"/>
                </a:solidFill>
                <a:latin typeface="Wingdings" pitchFamily="2" charset="2"/>
                <a:ea typeface="Calibri"/>
                <a:cs typeface="Aharoni" pitchFamily="2" charset="-79"/>
              </a:rPr>
              <a:t>n</a:t>
            </a:r>
            <a:r>
              <a:rPr lang="en-US" sz="1200" spc="30" dirty="0">
                <a:solidFill>
                  <a:sysClr val="windowText" lastClr="000000"/>
                </a:solidFill>
                <a:latin typeface="Aharoni" pitchFamily="2" charset="-79"/>
                <a:ea typeface="Calibri"/>
                <a:cs typeface="Aharoni" pitchFamily="2" charset="-79"/>
              </a:rPr>
              <a:t>	</a:t>
            </a:r>
            <a:r>
              <a:rPr lang="en-US" sz="1600" b="1" dirty="0">
                <a:latin typeface="Agency FB" pitchFamily="34" charset="0"/>
              </a:rPr>
              <a:t>Written Communication	</a:t>
            </a:r>
            <a:r>
              <a:rPr lang="en-US" spc="30" baseline="30000" dirty="0">
                <a:solidFill>
                  <a:srgbClr val="C00000"/>
                </a:solidFill>
                <a:latin typeface="Wingdings" pitchFamily="2" charset="2"/>
                <a:ea typeface="Calibri"/>
                <a:cs typeface="Aharoni" pitchFamily="2" charset="-79"/>
              </a:rPr>
              <a:t>n</a:t>
            </a:r>
            <a:r>
              <a:rPr lang="en-US" sz="1100" spc="30" dirty="0">
                <a:solidFill>
                  <a:sysClr val="windowText" lastClr="000000"/>
                </a:solidFill>
                <a:latin typeface="Aharoni" pitchFamily="2" charset="-79"/>
                <a:ea typeface="Calibri"/>
                <a:cs typeface="Aharoni" pitchFamily="2" charset="-79"/>
              </a:rPr>
              <a:t>	</a:t>
            </a:r>
            <a:r>
              <a:rPr lang="en-US" sz="1600" b="1" spc="30" dirty="0">
                <a:latin typeface="Agency FB" pitchFamily="34" charset="0"/>
              </a:rPr>
              <a:t>Service Motivation</a:t>
            </a:r>
          </a:p>
        </p:txBody>
      </p:sp>
      <p:pic>
        <p:nvPicPr>
          <p:cNvPr id="25" name="Picture 6" descr="http://www.shortcourses.monash.edu.au/assets/images/stick_figure_colored_with_clap_board_6530.png"/>
          <p:cNvPicPr>
            <a:picLocks noChangeAspect="1" noChangeArrowheads="1"/>
          </p:cNvPicPr>
          <p:nvPr/>
        </p:nvPicPr>
        <p:blipFill>
          <a:blip r:embed="rId8" cstate="print"/>
          <a:srcRect/>
          <a:stretch>
            <a:fillRect/>
          </a:stretch>
        </p:blipFill>
        <p:spPr bwMode="auto">
          <a:xfrm flipH="1">
            <a:off x="7165772" y="938150"/>
            <a:ext cx="1368628" cy="2054997"/>
          </a:xfrm>
          <a:prstGeom prst="rect">
            <a:avLst/>
          </a:prstGeom>
          <a:noFill/>
        </p:spPr>
      </p:pic>
      <p:sp>
        <p:nvSpPr>
          <p:cNvPr id="18" name="Rounded Rectangle 17"/>
          <p:cNvSpPr/>
          <p:nvPr/>
        </p:nvSpPr>
        <p:spPr>
          <a:xfrm>
            <a:off x="6416040" y="4953000"/>
            <a:ext cx="2651760" cy="457200"/>
          </a:xfrm>
          <a:prstGeom prst="roundRect">
            <a:avLst/>
          </a:prstGeom>
          <a:solidFill>
            <a:srgbClr val="FFFF00"/>
          </a:solidFill>
          <a:ln>
            <a:noFill/>
          </a:ln>
          <a:scene3d>
            <a:camera prst="orthographicFront"/>
            <a:lightRig rig="flood" dir="t">
              <a:rot lat="0" lon="0" rev="6600000"/>
            </a:lightRig>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6350">
              <a:bevelT w="38100" h="38100" prst="angle"/>
              <a:contourClr>
                <a:schemeClr val="tx1">
                  <a:lumMod val="75000"/>
                  <a:lumOff val="25000"/>
                </a:schemeClr>
              </a:contourClr>
            </a:sp3d>
          </a:bodyPr>
          <a:lstStyle/>
          <a:p>
            <a:pPr lvl="0" algn="ctr">
              <a:lnSpc>
                <a:spcPct val="80000"/>
              </a:lnSpc>
              <a:spcBef>
                <a:spcPct val="0"/>
              </a:spcBef>
              <a:defRPr/>
            </a:pPr>
            <a:r>
              <a:rPr lang="en-US" sz="2600" b="1" cap="small" spc="100" dirty="0">
                <a:solidFill>
                  <a:schemeClr val="tx1"/>
                </a:solidFill>
                <a:latin typeface="Aharoni" pitchFamily="2" charset="-79"/>
                <a:cs typeface="Aharoni" pitchFamily="2" charset="-79"/>
              </a:rPr>
              <a:t>Leading People</a:t>
            </a:r>
          </a:p>
        </p:txBody>
      </p:sp>
      <p:sp>
        <p:nvSpPr>
          <p:cNvPr id="41" name="Content Placeholder 16"/>
          <p:cNvSpPr txBox="1">
            <a:spLocks/>
          </p:cNvSpPr>
          <p:nvPr/>
        </p:nvSpPr>
        <p:spPr>
          <a:xfrm>
            <a:off x="6324600" y="5440680"/>
            <a:ext cx="2057400" cy="1188720"/>
          </a:xfrm>
          <a:prstGeom prst="rect">
            <a:avLst/>
          </a:prstGeom>
          <a:noFill/>
          <a:ln>
            <a:noFill/>
          </a:ln>
        </p:spPr>
        <p:txBody>
          <a:bodyPr anchor="t">
            <a:noAutofit/>
          </a:bodyPr>
          <a:lstStyle/>
          <a:p>
            <a:pPr lvl="0" defTabSz="182880">
              <a:buSzPct val="130000"/>
            </a:pPr>
            <a:r>
              <a:rPr lang="en-US" spc="30"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30" dirty="0">
                <a:latin typeface="Agency FB" pitchFamily="34" charset="0"/>
              </a:rPr>
              <a:t>Conflict Management	</a:t>
            </a:r>
          </a:p>
          <a:p>
            <a:pPr lvl="0" defTabSz="182880">
              <a:buSzPct val="130000"/>
            </a:pPr>
            <a:r>
              <a:rPr lang="en-US" spc="30"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30" dirty="0">
                <a:latin typeface="Agency FB" pitchFamily="34" charset="0"/>
              </a:rPr>
              <a:t>Leveraging Diversity	</a:t>
            </a:r>
          </a:p>
          <a:p>
            <a:pPr defTabSz="182880">
              <a:buSzPct val="130000"/>
            </a:pPr>
            <a:r>
              <a:rPr lang="en-US" spc="30"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30" dirty="0">
                <a:latin typeface="Agency FB" pitchFamily="34" charset="0"/>
              </a:rPr>
              <a:t>Developing Others</a:t>
            </a:r>
          </a:p>
          <a:p>
            <a:pPr defTabSz="182880">
              <a:buSzPct val="130000"/>
            </a:pPr>
            <a:r>
              <a:rPr lang="en-US" spc="30" baseline="30000" dirty="0">
                <a:solidFill>
                  <a:srgbClr val="FFFF00"/>
                </a:solidFill>
                <a:effectLst>
                  <a:outerShdw blurRad="38100" dist="38100" dir="2700000" algn="tl">
                    <a:srgbClr val="000000"/>
                  </a:outerShdw>
                </a:effectLst>
                <a:latin typeface="Wingdings" pitchFamily="2" charset="2"/>
                <a:ea typeface="Calibri"/>
                <a:cs typeface="Aharoni" pitchFamily="2" charset="-79"/>
              </a:rPr>
              <a:t>n </a:t>
            </a:r>
            <a:r>
              <a:rPr lang="en-US" sz="1600" b="1" spc="30" dirty="0">
                <a:latin typeface="Agency FB" pitchFamily="34" charset="0"/>
              </a:rPr>
              <a:t>Team Building</a:t>
            </a:r>
          </a:p>
          <a:p>
            <a:pPr lvl="0" defTabSz="182880">
              <a:buSzPct val="130000"/>
            </a:pPr>
            <a:endParaRPr lang="en-US" sz="1600" b="1" spc="30" dirty="0">
              <a:latin typeface="Agency FB" pitchFamily="34" charset="0"/>
            </a:endParaRPr>
          </a:p>
        </p:txBody>
      </p:sp>
    </p:spTree>
    <p:extLst>
      <p:ext uri="{BB962C8B-B14F-4D97-AF65-F5344CB8AC3E}">
        <p14:creationId xmlns:p14="http://schemas.microsoft.com/office/powerpoint/2010/main" val="24771519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douarnenez.pcf.fr/sites/default/files/imagecache/image/426312_417336528322588_1401364459_n_0.jpg"/>
          <p:cNvPicPr>
            <a:picLocks noChangeAspect="1" noChangeArrowheads="1"/>
          </p:cNvPicPr>
          <p:nvPr/>
        </p:nvPicPr>
        <p:blipFill rotWithShape="1">
          <a:blip r:embed="rId3">
            <a:extLst>
              <a:ext uri="{28A0092B-C50C-407E-A947-70E740481C1C}">
                <a14:useLocalDpi xmlns:a14="http://schemas.microsoft.com/office/drawing/2010/main" val="0"/>
              </a:ext>
            </a:extLst>
          </a:blip>
          <a:srcRect b="5251"/>
          <a:stretch/>
        </p:blipFill>
        <p:spPr bwMode="auto">
          <a:xfrm flipH="1">
            <a:off x="1621245" y="929640"/>
            <a:ext cx="5693955" cy="53949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8"/>
          <p:cNvSpPr txBox="1">
            <a:spLocks/>
          </p:cNvSpPr>
          <p:nvPr/>
        </p:nvSpPr>
        <p:spPr>
          <a:xfrm>
            <a:off x="0" y="0"/>
            <a:ext cx="9128760" cy="914400"/>
          </a:xfrm>
          <a:prstGeom prst="rect">
            <a:avLst/>
          </a:prstGeom>
          <a:noFill/>
          <a:scene3d>
            <a:camera prst="orthographicFront"/>
            <a:lightRig rig="flood" dir="t">
              <a:rot lat="0" lon="0" rev="6600000"/>
            </a:lightRig>
          </a:scene3d>
          <a:sp3d prstMaterial="matte">
            <a:bevelT/>
          </a:sp3d>
        </p:spPr>
        <p:txBody>
          <a:bodyPr vert="horz" lIns="91440" tIns="45720" rIns="91440" bIns="45720" rtlCol="0" anchor="ctr">
            <a:noAutofit/>
            <a:scene3d>
              <a:camera prst="orthographicFront"/>
              <a:lightRig rig="flat" dir="tl">
                <a:rot lat="0" lon="0" rev="6600000"/>
              </a:lightRig>
            </a:scene3d>
            <a:sp3d extrusionH="25400" contourW="6350">
              <a:bevelT w="38100" h="31750" prst="angle"/>
              <a:extrusionClr>
                <a:schemeClr val="bg1">
                  <a:lumMod val="95000"/>
                </a:schemeClr>
              </a:extrusionClr>
              <a:contourClr>
                <a:schemeClr val="tx1">
                  <a:lumMod val="75000"/>
                  <a:lumOff val="2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a:ln w="11430"/>
                <a:solidFill>
                  <a:schemeClr val="tx1">
                    <a:lumMod val="75000"/>
                    <a:lumOff val="25000"/>
                  </a:schemeClr>
                </a:solidFill>
                <a:latin typeface="Rockwell Extra Bold" pitchFamily="18" charset="0"/>
                <a:cs typeface="Aharoni" pitchFamily="2" charset="-79"/>
              </a:rPr>
              <a:t>Competency  Identification</a:t>
            </a:r>
            <a:endParaRPr lang="en-US" b="1" cap="small" dirty="0">
              <a:ln w="11430"/>
              <a:solidFill>
                <a:schemeClr val="tx1">
                  <a:lumMod val="75000"/>
                  <a:lumOff val="25000"/>
                </a:schemeClr>
              </a:solidFill>
              <a:latin typeface="Rockwell Extra Bold" pitchFamily="18" charset="0"/>
              <a:cs typeface="Aharoni" pitchFamily="2" charset="-79"/>
            </a:endParaRPr>
          </a:p>
        </p:txBody>
      </p:sp>
      <p:sp>
        <p:nvSpPr>
          <p:cNvPr id="8" name="Right Arrow 7"/>
          <p:cNvSpPr/>
          <p:nvPr/>
        </p:nvSpPr>
        <p:spPr>
          <a:xfrm>
            <a:off x="-182880" y="1280160"/>
            <a:ext cx="3840480" cy="548640"/>
          </a:xfrm>
          <a:prstGeom prst="rightArrow">
            <a:avLst>
              <a:gd name="adj1" fmla="val 64907"/>
              <a:gd name="adj2" fmla="val 37578"/>
            </a:avLst>
          </a:prstGeom>
          <a:solidFill>
            <a:srgbClr val="0070C0"/>
          </a:solidFill>
          <a:ln w="12700">
            <a:solidFill>
              <a:srgbClr val="0070C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bg1"/>
              </a:contourClr>
            </a:sp3d>
          </a:bodyPr>
          <a:lstStyle/>
          <a:p>
            <a:pPr marL="342900" indent="-342900" algn="r">
              <a:spcBef>
                <a:spcPct val="20000"/>
              </a:spcBef>
              <a:defRPr/>
            </a:pPr>
            <a:r>
              <a:rPr lang="en-US" sz="2600" b="1" cap="small" dirty="0">
                <a:ln w="11430"/>
                <a:solidFill>
                  <a:schemeClr val="bg1"/>
                </a:solidFill>
                <a:latin typeface="Aharoni" pitchFamily="2" charset="-79"/>
                <a:cs typeface="Aharoni" pitchFamily="2" charset="-79"/>
              </a:rPr>
              <a:t>Job Requirement</a:t>
            </a:r>
          </a:p>
        </p:txBody>
      </p:sp>
      <p:sp>
        <p:nvSpPr>
          <p:cNvPr id="9" name="Right Arrow 8"/>
          <p:cNvSpPr/>
          <p:nvPr/>
        </p:nvSpPr>
        <p:spPr>
          <a:xfrm flipH="1">
            <a:off x="6019800" y="3429000"/>
            <a:ext cx="3291840" cy="548640"/>
          </a:xfrm>
          <a:prstGeom prst="rightArrow">
            <a:avLst>
              <a:gd name="adj1" fmla="val 64907"/>
              <a:gd name="adj2" fmla="val 37578"/>
            </a:avLst>
          </a:prstGeom>
          <a:solidFill>
            <a:srgbClr val="C00000"/>
          </a:solidFill>
          <a:ln w="12700">
            <a:solidFill>
              <a:srgbClr val="C000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bg1"/>
              </a:contourClr>
            </a:sp3d>
          </a:bodyPr>
          <a:lstStyle/>
          <a:p>
            <a:pPr marL="342900" lvl="0" indent="-342900">
              <a:spcBef>
                <a:spcPct val="20000"/>
              </a:spcBef>
              <a:defRPr/>
            </a:pPr>
            <a:r>
              <a:rPr lang="en-US" sz="2600" b="1" cap="small" dirty="0">
                <a:ln w="11430"/>
                <a:solidFill>
                  <a:schemeClr val="bg1"/>
                </a:solidFill>
                <a:latin typeface="Aharoni" pitchFamily="2" charset="-79"/>
                <a:cs typeface="Aharoni" pitchFamily="2" charset="-79"/>
              </a:rPr>
              <a:t>Skill Management</a:t>
            </a:r>
          </a:p>
        </p:txBody>
      </p:sp>
      <p:sp>
        <p:nvSpPr>
          <p:cNvPr id="10" name="Right Arrow 9"/>
          <p:cNvSpPr/>
          <p:nvPr/>
        </p:nvSpPr>
        <p:spPr>
          <a:xfrm flipH="1">
            <a:off x="5943600" y="1828800"/>
            <a:ext cx="3474720" cy="548640"/>
          </a:xfrm>
          <a:prstGeom prst="rightArrow">
            <a:avLst>
              <a:gd name="adj1" fmla="val 64907"/>
              <a:gd name="adj2" fmla="val 37578"/>
            </a:avLst>
          </a:prstGeom>
          <a:solidFill>
            <a:srgbClr val="FFFF00"/>
          </a:solidFill>
          <a:ln w="12700">
            <a:solidFill>
              <a:srgbClr val="FFC0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tx1">
                  <a:lumMod val="75000"/>
                  <a:lumOff val="25000"/>
                </a:schemeClr>
              </a:contourClr>
            </a:sp3d>
          </a:bodyPr>
          <a:lstStyle/>
          <a:p>
            <a:pPr marL="342900" indent="-342900">
              <a:spcBef>
                <a:spcPct val="20000"/>
              </a:spcBef>
              <a:defRPr/>
            </a:pPr>
            <a:r>
              <a:rPr lang="en-US" sz="2600" b="1" cap="small" dirty="0">
                <a:ln w="11430"/>
                <a:solidFill>
                  <a:schemeClr val="tx1">
                    <a:lumMod val="75000"/>
                    <a:lumOff val="25000"/>
                  </a:schemeClr>
                </a:solidFill>
                <a:latin typeface="Aharoni" pitchFamily="2" charset="-79"/>
                <a:cs typeface="Aharoni" pitchFamily="2" charset="-79"/>
              </a:rPr>
              <a:t>Job Fulfillment</a:t>
            </a:r>
          </a:p>
        </p:txBody>
      </p:sp>
      <p:sp>
        <p:nvSpPr>
          <p:cNvPr id="11" name="Right Arrow 10"/>
          <p:cNvSpPr/>
          <p:nvPr/>
        </p:nvSpPr>
        <p:spPr>
          <a:xfrm>
            <a:off x="-350520" y="2590800"/>
            <a:ext cx="2560320" cy="548640"/>
          </a:xfrm>
          <a:prstGeom prst="rightArrow">
            <a:avLst>
              <a:gd name="adj1" fmla="val 64907"/>
              <a:gd name="adj2" fmla="val 37578"/>
            </a:avLst>
          </a:prstGeom>
          <a:solidFill>
            <a:srgbClr val="006600"/>
          </a:solidFill>
          <a:ln w="12700">
            <a:solidFill>
              <a:srgbClr val="006600"/>
            </a:solidFill>
          </a:ln>
          <a:scene3d>
            <a:camera prst="orthographicFront"/>
            <a:lightRig rig="flood" dir="t">
              <a:rot lat="0" lon="0" rev="6600000"/>
            </a:lightRig>
          </a:scene3d>
          <a:sp3d prstMaterial="matte">
            <a:bevelT w="50800" h="50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6350">
              <a:bevelT w="38100" h="31750" prst="angle"/>
              <a:contourClr>
                <a:schemeClr val="bg1"/>
              </a:contourClr>
            </a:sp3d>
          </a:bodyPr>
          <a:lstStyle/>
          <a:p>
            <a:pPr marL="342900" lvl="0" indent="-342900" algn="r">
              <a:spcBef>
                <a:spcPct val="20000"/>
              </a:spcBef>
              <a:defRPr/>
            </a:pPr>
            <a:r>
              <a:rPr lang="en-US" sz="2600" b="1" cap="small" dirty="0">
                <a:ln w="11430"/>
                <a:solidFill>
                  <a:schemeClr val="bg1"/>
                </a:solidFill>
                <a:latin typeface="Aharoni" pitchFamily="2" charset="-79"/>
                <a:cs typeface="Aharoni" pitchFamily="2" charset="-79"/>
              </a:rPr>
              <a:t>Promotion</a:t>
            </a:r>
          </a:p>
        </p:txBody>
      </p:sp>
      <p:sp>
        <p:nvSpPr>
          <p:cNvPr id="13" name="Right Arrow 12"/>
          <p:cNvSpPr/>
          <p:nvPr/>
        </p:nvSpPr>
        <p:spPr>
          <a:xfrm>
            <a:off x="-533400" y="4389120"/>
            <a:ext cx="5029200" cy="1554480"/>
          </a:xfrm>
          <a:prstGeom prst="rightArrow">
            <a:avLst>
              <a:gd name="adj1" fmla="val 64907"/>
              <a:gd name="adj2" fmla="val 32676"/>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lin ang="10800000" scaled="1"/>
            <a:tileRect/>
          </a:gradFill>
          <a:ln w="12700">
            <a:solidFill>
              <a:schemeClr val="bg1">
                <a:lumMod val="50000"/>
              </a:schemeClr>
            </a:solidFill>
          </a:ln>
          <a:effectLst>
            <a:outerShdw blurRad="184150" dist="241300" dir="11520000" sx="110000" sy="110000" algn="ctr">
              <a:srgbClr val="000000">
                <a:alpha val="18000"/>
              </a:srgbClr>
            </a:outerShdw>
          </a:effectLst>
          <a:scene3d>
            <a:camera prst="perspectiveFront" fov="3000000">
              <a:rot lat="19093870" lon="20806883" rev="2469191"/>
            </a:camera>
            <a:lightRig rig="sunrise" dir="t"/>
          </a:scene3d>
          <a:sp3d extrusionH="381000" prstMaterial="clear">
            <a:bevelT w="31750" h="50800"/>
            <a:bevelB w="0" h="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38100">
              <a:bevelT w="12700" h="0"/>
              <a:extrusionClr>
                <a:srgbClr val="FFFF00"/>
              </a:extrusionClr>
            </a:sp3d>
          </a:bodyPr>
          <a:lstStyle/>
          <a:p>
            <a:pPr marL="342900" indent="-342900" algn="ctr">
              <a:defRPr/>
            </a:pPr>
            <a:r>
              <a:rPr lang="en-US" sz="2800" spc="300" dirty="0">
                <a:solidFill>
                  <a:schemeClr val="tx1"/>
                </a:solidFill>
                <a:latin typeface="Rockwell Extra Bold" pitchFamily="18" charset="0"/>
                <a:cs typeface="Aharoni" pitchFamily="2" charset="-79"/>
              </a:rPr>
              <a:t>Performance </a:t>
            </a:r>
          </a:p>
          <a:p>
            <a:pPr marL="342900" indent="-342900" algn="ctr">
              <a:defRPr/>
            </a:pPr>
            <a:r>
              <a:rPr lang="en-US" sz="2800" spc="300" dirty="0">
                <a:solidFill>
                  <a:schemeClr val="tx1"/>
                </a:solidFill>
                <a:latin typeface="Rockwell Extra Bold" pitchFamily="18" charset="0"/>
                <a:cs typeface="Aharoni" pitchFamily="2" charset="-79"/>
              </a:rPr>
              <a:t>Management</a:t>
            </a:r>
          </a:p>
        </p:txBody>
      </p:sp>
      <p:sp>
        <p:nvSpPr>
          <p:cNvPr id="15" name="Title 1"/>
          <p:cNvSpPr txBox="1">
            <a:spLocks/>
          </p:cNvSpPr>
          <p:nvPr/>
        </p:nvSpPr>
        <p:spPr>
          <a:xfrm>
            <a:off x="931164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C00000"/>
                  </a:solidFill>
                </a:ln>
                <a:solidFill>
                  <a:srgbClr val="C00000"/>
                </a:solidFill>
                <a:latin typeface="Rockwell Extra Bold" pitchFamily="18" charset="0"/>
              </a:rPr>
              <a:t>3</a:t>
            </a:r>
          </a:p>
        </p:txBody>
      </p:sp>
      <p:sp>
        <p:nvSpPr>
          <p:cNvPr id="12" name="Rounded Rectangle 11"/>
          <p:cNvSpPr/>
          <p:nvPr/>
        </p:nvSpPr>
        <p:spPr>
          <a:xfrm>
            <a:off x="60960" y="5337149"/>
            <a:ext cx="4663440" cy="377851"/>
          </a:xfrm>
          <a:prstGeom prst="roundRect">
            <a:avLst/>
          </a:prstGeom>
          <a:noFill/>
          <a:ln>
            <a:noFill/>
          </a:ln>
          <a:effectLst/>
          <a:scene3d>
            <a:camera prst="perspectiveFront" fov="3300000">
              <a:rot lat="1800000" lon="19699492" rev="971803"/>
            </a:camera>
            <a:lightRig rig="harsh" dir="t">
              <a:rot lat="0" lon="0" rev="3000000"/>
            </a:lightRig>
          </a:scene3d>
          <a:sp3d extrusionH="17780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98857" lon="26215" rev="301139"/>
              </a:camera>
              <a:lightRig rig="threePt" dir="tl"/>
            </a:scene3d>
            <a:sp3d extrusionH="25400" contourW="6350">
              <a:extrusionClr>
                <a:schemeClr val="bg1"/>
              </a:extrusionClr>
              <a:contourClr>
                <a:schemeClr val="bg1">
                  <a:lumMod val="85000"/>
                </a:schemeClr>
              </a:contourClr>
            </a:sp3d>
          </a:bodyPr>
          <a:lstStyle/>
          <a:p>
            <a:pPr algn="ctr">
              <a:spcBef>
                <a:spcPct val="0"/>
              </a:spcBef>
              <a:defRPr/>
            </a:pPr>
            <a:r>
              <a:rPr lang="en-US" sz="3200" b="1" cap="small" dirty="0">
                <a:ln w="11430"/>
                <a:solidFill>
                  <a:sysClr val="windowText" lastClr="000000"/>
                </a:solidFill>
                <a:effectLst/>
                <a:latin typeface="Aharoni" pitchFamily="2" charset="-79"/>
                <a:cs typeface="Aharoni" pitchFamily="2" charset="-79"/>
              </a:rPr>
              <a:t>Behavior &amp; Attributes</a:t>
            </a:r>
          </a:p>
        </p:txBody>
      </p:sp>
    </p:spTree>
    <p:extLst>
      <p:ext uri="{BB962C8B-B14F-4D97-AF65-F5344CB8AC3E}">
        <p14:creationId xmlns:p14="http://schemas.microsoft.com/office/powerpoint/2010/main" val="30596500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2" descr="http://itlever.files.wordpress.com/2011/06/check-with-man.jpg?w=131&amp;h=187"/>
          <p:cNvPicPr>
            <a:picLocks noChangeAspect="1" noChangeArrowheads="1"/>
          </p:cNvPicPr>
          <p:nvPr/>
        </p:nvPicPr>
        <p:blipFill>
          <a:blip r:embed="rId3" cstate="print"/>
          <a:srcRect/>
          <a:stretch>
            <a:fillRect/>
          </a:stretch>
        </p:blipFill>
        <p:spPr bwMode="auto">
          <a:xfrm>
            <a:off x="4995715" y="1890959"/>
            <a:ext cx="1709885" cy="2440829"/>
          </a:xfrm>
          <a:prstGeom prst="rect">
            <a:avLst/>
          </a:prstGeom>
          <a:noFill/>
        </p:spPr>
      </p:pic>
      <p:sp>
        <p:nvSpPr>
          <p:cNvPr id="49" name="Title 48"/>
          <p:cNvSpPr>
            <a:spLocks noGrp="1"/>
          </p:cNvSpPr>
          <p:nvPr>
            <p:ph type="title"/>
          </p:nvPr>
        </p:nvSpPr>
        <p:spPr>
          <a:xfrm>
            <a:off x="76200" y="189554"/>
            <a:ext cx="8686800" cy="2560320"/>
          </a:xfrm>
          <a:noFill/>
          <a:scene3d>
            <a:camera prst="orthographicFront"/>
            <a:lightRig rig="flood" dir="t">
              <a:rot lat="0" lon="0" rev="6600000"/>
            </a:lightRig>
          </a:scene3d>
          <a:sp3d prstMaterial="matte">
            <a:bevelT/>
          </a:sp3d>
        </p:spPr>
        <p:txBody>
          <a:bodyPr anchor="t">
            <a:noAutofit/>
            <a:scene3d>
              <a:camera prst="orthographicFront"/>
              <a:lightRig rig="flood" dir="tl">
                <a:rot lat="0" lon="0" rev="6600000"/>
              </a:lightRig>
            </a:scene3d>
            <a:sp3d extrusionH="25400">
              <a:bevelT w="38100" h="31750" prst="angle"/>
              <a:extrusionClr>
                <a:schemeClr val="bg1">
                  <a:lumMod val="95000"/>
                </a:schemeClr>
              </a:extrusionClr>
              <a:contourClr>
                <a:schemeClr val="tx1">
                  <a:lumMod val="75000"/>
                  <a:lumOff val="25000"/>
                </a:schemeClr>
              </a:contourClr>
            </a:sp3d>
          </a:bodyPr>
          <a:lstStyle/>
          <a:p>
            <a:pPr algn="l"/>
            <a:r>
              <a:rPr lang="en-US" sz="5400" b="1" cap="small" dirty="0">
                <a:ln w="11430"/>
                <a:solidFill>
                  <a:schemeClr val="tx1">
                    <a:lumMod val="75000"/>
                    <a:lumOff val="25000"/>
                  </a:schemeClr>
                </a:solidFill>
                <a:latin typeface="Rockwell Extra Bold" pitchFamily="18" charset="0"/>
                <a:cs typeface="Aharoni" pitchFamily="2" charset="-79"/>
              </a:rPr>
              <a:t>The NE</a:t>
            </a:r>
            <a:r>
              <a:rPr lang="en-US" sz="5400" b="1" dirty="0">
                <a:ln w="11430"/>
                <a:solidFill>
                  <a:schemeClr val="tx1">
                    <a:lumMod val="75000"/>
                    <a:lumOff val="25000"/>
                  </a:schemeClr>
                </a:solidFill>
                <a:latin typeface="Pristina" pitchFamily="66" charset="0"/>
                <a:cs typeface="Aharoni" pitchFamily="2" charset="-79"/>
              </a:rPr>
              <a:t>   </a:t>
            </a:r>
            <a:r>
              <a:rPr lang="en-US" sz="5400" b="1" cap="small" dirty="0">
                <a:ln w="11430"/>
                <a:solidFill>
                  <a:schemeClr val="tx1">
                    <a:lumMod val="75000"/>
                    <a:lumOff val="25000"/>
                  </a:schemeClr>
                </a:solidFill>
                <a:latin typeface="Rockwell Extra Bold" pitchFamily="18" charset="0"/>
                <a:cs typeface="Aharoni" pitchFamily="2" charset="-79"/>
              </a:rPr>
              <a:t>T Competency Development Model</a:t>
            </a:r>
          </a:p>
        </p:txBody>
      </p:sp>
      <p:pic>
        <p:nvPicPr>
          <p:cNvPr id="46" name="Picture 2" descr="http://speedofengagement.com/wp-content/uploads/2012/08/stick_figure_under_puzzle_400_wht_7104-2.png"/>
          <p:cNvPicPr>
            <a:picLocks noChangeAspect="1" noChangeArrowheads="1"/>
          </p:cNvPicPr>
          <p:nvPr/>
        </p:nvPicPr>
        <p:blipFill>
          <a:blip r:embed="rId4" cstate="print"/>
          <a:srcRect/>
          <a:stretch>
            <a:fillRect/>
          </a:stretch>
        </p:blipFill>
        <p:spPr bwMode="auto">
          <a:xfrm>
            <a:off x="152400" y="3473131"/>
            <a:ext cx="2194560" cy="1783077"/>
          </a:xfrm>
          <a:prstGeom prst="rect">
            <a:avLst/>
          </a:prstGeom>
          <a:noFill/>
        </p:spPr>
      </p:pic>
      <p:pic>
        <p:nvPicPr>
          <p:cNvPr id="47" name="Picture 2" descr="http://www.sylviareihana.com/wp-content/uploads/2012/05/rush-run_clock_800_clr_7435.png"/>
          <p:cNvPicPr>
            <a:picLocks noChangeAspect="1" noChangeArrowheads="1"/>
          </p:cNvPicPr>
          <p:nvPr/>
        </p:nvPicPr>
        <p:blipFill>
          <a:blip r:embed="rId5" cstate="print"/>
          <a:srcRect/>
          <a:stretch>
            <a:fillRect/>
          </a:stretch>
        </p:blipFill>
        <p:spPr bwMode="auto">
          <a:xfrm>
            <a:off x="2423160" y="2406331"/>
            <a:ext cx="1920240" cy="2400300"/>
          </a:xfrm>
          <a:prstGeom prst="rect">
            <a:avLst/>
          </a:prstGeom>
          <a:noFill/>
        </p:spPr>
      </p:pic>
      <p:sp>
        <p:nvSpPr>
          <p:cNvPr id="48" name="Title 1"/>
          <p:cNvSpPr txBox="1">
            <a:spLocks/>
          </p:cNvSpPr>
          <p:nvPr/>
        </p:nvSpPr>
        <p:spPr>
          <a:xfrm>
            <a:off x="0" y="5852160"/>
            <a:ext cx="2103120" cy="1005840"/>
          </a:xfrm>
          <a:prstGeom prst="rect">
            <a:avLst/>
          </a:prstGeom>
        </p:spPr>
        <p:txBody>
          <a:bodyPr vert="horz" lIns="91440" tIns="45720" rIns="91440" bIns="45720" rtlCol="0" anchor="t">
            <a:noAutofit/>
          </a:bodyPr>
          <a:lstStyle/>
          <a:p>
            <a:pPr algn="ctr"/>
            <a:r>
              <a:rPr lang="en-US" sz="1400" b="1" dirty="0"/>
              <a:t>People posses or require Competencies </a:t>
            </a:r>
          </a:p>
          <a:p>
            <a:pPr algn="ctr"/>
            <a:r>
              <a:rPr lang="en-US" sz="1400" b="1" dirty="0"/>
              <a:t>(knowledge, skills, abilities &amp; attributes)</a:t>
            </a:r>
          </a:p>
        </p:txBody>
      </p:sp>
      <p:pic>
        <p:nvPicPr>
          <p:cNvPr id="50" name="Picture 6" descr="http://www.penningtonhennessy.com/Portals/31360/images/stick_figures_carry_xmark_400_clr_5957.png"/>
          <p:cNvPicPr>
            <a:picLocks noChangeAspect="1" noChangeArrowheads="1"/>
          </p:cNvPicPr>
          <p:nvPr/>
        </p:nvPicPr>
        <p:blipFill>
          <a:blip r:embed="rId6" cstate="print"/>
          <a:srcRect/>
          <a:stretch>
            <a:fillRect/>
          </a:stretch>
        </p:blipFill>
        <p:spPr bwMode="auto">
          <a:xfrm>
            <a:off x="2514600" y="381000"/>
            <a:ext cx="1097280" cy="1097280"/>
          </a:xfrm>
          <a:prstGeom prst="rect">
            <a:avLst/>
          </a:prstGeom>
          <a:noFill/>
        </p:spPr>
      </p:pic>
      <p:sp>
        <p:nvSpPr>
          <p:cNvPr id="51" name="Right Arrow 50"/>
          <p:cNvSpPr/>
          <p:nvPr/>
        </p:nvSpPr>
        <p:spPr>
          <a:xfrm>
            <a:off x="121920" y="5334000"/>
            <a:ext cx="2011680" cy="548640"/>
          </a:xfrm>
          <a:prstGeom prst="rightArrow">
            <a:avLst>
              <a:gd name="adj1" fmla="val 64907"/>
              <a:gd name="adj2" fmla="val 37578"/>
            </a:avLst>
          </a:prstGeom>
          <a:solidFill>
            <a:schemeClr val="bg1">
              <a:alpha val="83000"/>
            </a:schemeClr>
          </a:solidFill>
          <a:ln w="12700">
            <a:noFill/>
          </a:ln>
          <a:effectLst>
            <a:outerShdw blurRad="25400" dist="25400" dir="2700000" algn="tl" rotWithShape="0">
              <a:prstClr val="black"/>
            </a:outerShdw>
          </a:effectLst>
          <a:scene3d>
            <a:camera prst="perspectiveFront" fov="7200000">
              <a:rot lat="0" lon="2100000" rev="0"/>
            </a:camera>
            <a:lightRig rig="threePt" dir="t">
              <a:rot lat="0" lon="0" rev="10200000"/>
            </a:lightRig>
          </a:scene3d>
          <a:sp3d prstMaterial="plastic">
            <a:bevelT w="82550" h="63500" prst="angle"/>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defRPr/>
            </a:pPr>
            <a:r>
              <a:rPr lang="en-US" sz="2000" cap="small" dirty="0">
                <a:solidFill>
                  <a:srgbClr val="C00000"/>
                </a:solidFill>
                <a:latin typeface="Aharoni" pitchFamily="2" charset="-79"/>
                <a:cs typeface="Aharoni" pitchFamily="2" charset="-79"/>
              </a:rPr>
              <a:t>Competency</a:t>
            </a:r>
            <a:endParaRPr lang="en-US" sz="1100" cap="small" dirty="0">
              <a:solidFill>
                <a:srgbClr val="C00000"/>
              </a:solidFill>
              <a:latin typeface="Aharoni" pitchFamily="2" charset="-79"/>
              <a:cs typeface="Aharoni" pitchFamily="2" charset="-79"/>
            </a:endParaRPr>
          </a:p>
        </p:txBody>
      </p:sp>
      <p:sp>
        <p:nvSpPr>
          <p:cNvPr id="54" name="Right Arrow 53"/>
          <p:cNvSpPr/>
          <p:nvPr/>
        </p:nvSpPr>
        <p:spPr>
          <a:xfrm>
            <a:off x="2443176" y="4693923"/>
            <a:ext cx="2011680" cy="548640"/>
          </a:xfrm>
          <a:prstGeom prst="rightArrow">
            <a:avLst>
              <a:gd name="adj1" fmla="val 64907"/>
              <a:gd name="adj2" fmla="val 37578"/>
            </a:avLst>
          </a:prstGeom>
          <a:solidFill>
            <a:schemeClr val="bg1">
              <a:alpha val="83000"/>
            </a:schemeClr>
          </a:solidFill>
          <a:ln w="12700">
            <a:noFill/>
          </a:ln>
          <a:effectLst>
            <a:outerShdw blurRad="25400" dist="25400" dir="2700000" algn="tl" rotWithShape="0">
              <a:prstClr val="black"/>
            </a:outerShdw>
          </a:effectLst>
          <a:scene3d>
            <a:camera prst="perspectiveFront" fov="7200000">
              <a:rot lat="0" lon="2100000" rev="0"/>
            </a:camera>
            <a:lightRig rig="threePt" dir="t">
              <a:rot lat="0" lon="0" rev="10200000"/>
            </a:lightRig>
          </a:scene3d>
          <a:sp3d prstMaterial="plastic">
            <a:bevelT w="82550" h="63500" prst="angle"/>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cap="small" dirty="0">
                <a:solidFill>
                  <a:srgbClr val="C00000"/>
                </a:solidFill>
                <a:latin typeface="Aharoni" pitchFamily="2" charset="-79"/>
                <a:cs typeface="Aharoni" pitchFamily="2" charset="-79"/>
              </a:rPr>
              <a:t>Behavior</a:t>
            </a:r>
          </a:p>
        </p:txBody>
      </p:sp>
      <p:sp>
        <p:nvSpPr>
          <p:cNvPr id="56" name="Right Arrow 55"/>
          <p:cNvSpPr/>
          <p:nvPr/>
        </p:nvSpPr>
        <p:spPr>
          <a:xfrm>
            <a:off x="4729176" y="3991291"/>
            <a:ext cx="2011680" cy="548640"/>
          </a:xfrm>
          <a:prstGeom prst="rightArrow">
            <a:avLst>
              <a:gd name="adj1" fmla="val 64907"/>
              <a:gd name="adj2" fmla="val 37578"/>
            </a:avLst>
          </a:prstGeom>
          <a:solidFill>
            <a:schemeClr val="bg1">
              <a:alpha val="83000"/>
            </a:schemeClr>
          </a:solidFill>
          <a:ln w="12700">
            <a:noFill/>
          </a:ln>
          <a:effectLst>
            <a:outerShdw blurRad="25400" dist="25400" dir="2700000" algn="tl" rotWithShape="0">
              <a:prstClr val="black"/>
            </a:outerShdw>
          </a:effectLst>
          <a:scene3d>
            <a:camera prst="perspectiveFront" fov="7200000">
              <a:rot lat="0" lon="2100000" rev="0"/>
            </a:camera>
            <a:lightRig rig="threePt" dir="t">
              <a:rot lat="0" lon="0" rev="10200000"/>
            </a:lightRig>
          </a:scene3d>
          <a:sp3d prstMaterial="plastic">
            <a:bevelT w="82550" h="63500" prst="angle"/>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cap="small" dirty="0">
                <a:solidFill>
                  <a:srgbClr val="C00000"/>
                </a:solidFill>
                <a:latin typeface="Aharoni" pitchFamily="2" charset="-79"/>
                <a:cs typeface="Aharoni" pitchFamily="2" charset="-79"/>
              </a:rPr>
              <a:t>Outputs</a:t>
            </a:r>
          </a:p>
        </p:txBody>
      </p:sp>
      <p:sp>
        <p:nvSpPr>
          <p:cNvPr id="57" name="Title 1"/>
          <p:cNvSpPr txBox="1">
            <a:spLocks/>
          </p:cNvSpPr>
          <p:nvPr/>
        </p:nvSpPr>
        <p:spPr>
          <a:xfrm>
            <a:off x="2443176" y="5212083"/>
            <a:ext cx="2011680" cy="1005840"/>
          </a:xfrm>
          <a:prstGeom prst="rect">
            <a:avLst/>
          </a:prstGeom>
        </p:spPr>
        <p:txBody>
          <a:bodyPr vert="horz" lIns="91440" tIns="45720" rIns="91440" bIns="45720" rtlCol="0" anchor="t">
            <a:noAutofit/>
          </a:bodyPr>
          <a:lstStyle/>
          <a:p>
            <a:pPr algn="ctr"/>
            <a:r>
              <a:rPr lang="en-US" sz="1400" b="1" dirty="0"/>
              <a:t>Competencies are applied in the form of Behaviors </a:t>
            </a:r>
          </a:p>
          <a:p>
            <a:pPr algn="ctr"/>
            <a:r>
              <a:rPr lang="en-US" sz="1400" b="1" dirty="0"/>
              <a:t>(measurable activity)</a:t>
            </a:r>
          </a:p>
        </p:txBody>
      </p:sp>
      <p:sp>
        <p:nvSpPr>
          <p:cNvPr id="58" name="Title 1"/>
          <p:cNvSpPr txBox="1">
            <a:spLocks/>
          </p:cNvSpPr>
          <p:nvPr/>
        </p:nvSpPr>
        <p:spPr>
          <a:xfrm>
            <a:off x="4450080" y="5440680"/>
            <a:ext cx="4389120" cy="1188720"/>
          </a:xfrm>
          <a:prstGeom prst="rect">
            <a:avLst/>
          </a:prstGeom>
          <a:noFill/>
          <a:scene3d>
            <a:camera prst="orthographicFront"/>
            <a:lightRig rig="threePt" dir="t"/>
          </a:scene3d>
          <a:sp3d prstMaterial="plastic">
            <a:bevelT w="38100" h="38100" prst="angle"/>
          </a:sp3d>
        </p:spPr>
        <p:txBody>
          <a:bodyPr vert="horz" lIns="91440" tIns="45720" rIns="91440" bIns="45720" rtlCol="0" anchor="t">
            <a:noAutofit/>
          </a:bodyPr>
          <a:lstStyle/>
          <a:p>
            <a:pPr algn="ctr"/>
            <a:r>
              <a:rPr lang="en-US" b="1" i="1" dirty="0">
                <a:latin typeface="Times New Roman" pitchFamily="18" charset="0"/>
                <a:cs typeface="Times New Roman" pitchFamily="18" charset="0"/>
              </a:rPr>
              <a:t>Competencies incorporate </a:t>
            </a:r>
          </a:p>
          <a:p>
            <a:pPr algn="ctr"/>
            <a:r>
              <a:rPr lang="en-US" b="1" i="1" dirty="0">
                <a:latin typeface="Times New Roman" pitchFamily="18" charset="0"/>
                <a:cs typeface="Times New Roman" pitchFamily="18" charset="0"/>
              </a:rPr>
              <a:t>knowledge, skills, abilities and attributes, </a:t>
            </a:r>
          </a:p>
          <a:p>
            <a:pPr algn="ctr"/>
            <a:r>
              <a:rPr lang="en-US" b="1" i="1" dirty="0">
                <a:latin typeface="Times New Roman" pitchFamily="18" charset="0"/>
                <a:cs typeface="Times New Roman" pitchFamily="18" charset="0"/>
              </a:rPr>
              <a:t>applied through behaviors, which help to ensure organizational results and outcomes.</a:t>
            </a:r>
          </a:p>
        </p:txBody>
      </p:sp>
      <p:pic>
        <p:nvPicPr>
          <p:cNvPr id="59" name="Picture 8" descr="http://www.tradetheladders.com/uploads/street_sign_stick_figure_success_400_clr_5769.png"/>
          <p:cNvPicPr>
            <a:picLocks noChangeAspect="1" noChangeArrowheads="1"/>
          </p:cNvPicPr>
          <p:nvPr/>
        </p:nvPicPr>
        <p:blipFill>
          <a:blip r:embed="rId7" cstate="print"/>
          <a:srcRect/>
          <a:stretch>
            <a:fillRect/>
          </a:stretch>
        </p:blipFill>
        <p:spPr bwMode="auto">
          <a:xfrm>
            <a:off x="6858000" y="760108"/>
            <a:ext cx="2560320" cy="2821292"/>
          </a:xfrm>
          <a:prstGeom prst="rect">
            <a:avLst/>
          </a:prstGeom>
          <a:noFill/>
        </p:spPr>
      </p:pic>
      <p:sp>
        <p:nvSpPr>
          <p:cNvPr id="60" name="Right Arrow 59"/>
          <p:cNvSpPr/>
          <p:nvPr/>
        </p:nvSpPr>
        <p:spPr>
          <a:xfrm>
            <a:off x="6984696" y="3354692"/>
            <a:ext cx="2011680" cy="548640"/>
          </a:xfrm>
          <a:prstGeom prst="rightArrow">
            <a:avLst>
              <a:gd name="adj1" fmla="val 64907"/>
              <a:gd name="adj2" fmla="val 37578"/>
            </a:avLst>
          </a:prstGeom>
          <a:solidFill>
            <a:schemeClr val="bg1">
              <a:alpha val="83000"/>
            </a:schemeClr>
          </a:solidFill>
          <a:ln w="12700">
            <a:noFill/>
          </a:ln>
          <a:effectLst>
            <a:outerShdw blurRad="25400" dist="25400" dir="2700000" algn="tl" rotWithShape="0">
              <a:prstClr val="black"/>
            </a:outerShdw>
          </a:effectLst>
          <a:scene3d>
            <a:camera prst="perspectiveFront" fov="7200000">
              <a:rot lat="0" lon="2100000" rev="0"/>
            </a:camera>
            <a:lightRig rig="threePt" dir="t">
              <a:rot lat="0" lon="0" rev="10200000"/>
            </a:lightRig>
          </a:scene3d>
          <a:sp3d prstMaterial="plastic">
            <a:bevelT w="82550" h="63500" prst="angle"/>
            <a:bevelB/>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cap="small" dirty="0">
                <a:solidFill>
                  <a:srgbClr val="C00000"/>
                </a:solidFill>
                <a:latin typeface="Aharoni" pitchFamily="2" charset="-79"/>
                <a:cs typeface="Aharoni" pitchFamily="2" charset="-79"/>
              </a:rPr>
              <a:t>Results</a:t>
            </a:r>
          </a:p>
        </p:txBody>
      </p:sp>
      <p:sp>
        <p:nvSpPr>
          <p:cNvPr id="61" name="Title 1"/>
          <p:cNvSpPr txBox="1">
            <a:spLocks/>
          </p:cNvSpPr>
          <p:nvPr/>
        </p:nvSpPr>
        <p:spPr>
          <a:xfrm>
            <a:off x="4729176" y="4524691"/>
            <a:ext cx="2011680" cy="1005840"/>
          </a:xfrm>
          <a:prstGeom prst="rect">
            <a:avLst/>
          </a:prstGeom>
        </p:spPr>
        <p:txBody>
          <a:bodyPr vert="horz" lIns="91440" tIns="45720" rIns="91440" bIns="45720" rtlCol="0" anchor="t">
            <a:noAutofit/>
          </a:bodyPr>
          <a:lstStyle/>
          <a:p>
            <a:pPr algn="ctr"/>
            <a:r>
              <a:rPr lang="en-US" sz="1400" b="1" dirty="0"/>
              <a:t>Their behavior produces Outputs </a:t>
            </a:r>
          </a:p>
          <a:p>
            <a:pPr algn="ctr"/>
            <a:r>
              <a:rPr lang="en-US" sz="1400" b="1" dirty="0"/>
              <a:t>(products &amp; services)</a:t>
            </a:r>
          </a:p>
        </p:txBody>
      </p:sp>
      <p:sp>
        <p:nvSpPr>
          <p:cNvPr id="63" name="Title 1"/>
          <p:cNvSpPr txBox="1">
            <a:spLocks/>
          </p:cNvSpPr>
          <p:nvPr/>
        </p:nvSpPr>
        <p:spPr>
          <a:xfrm>
            <a:off x="6984696" y="3889684"/>
            <a:ext cx="2011680" cy="1005840"/>
          </a:xfrm>
          <a:prstGeom prst="rect">
            <a:avLst/>
          </a:prstGeom>
        </p:spPr>
        <p:txBody>
          <a:bodyPr vert="horz" lIns="91440" tIns="45720" rIns="91440" bIns="45720" rtlCol="0" anchor="t">
            <a:noAutofit/>
          </a:bodyPr>
          <a:lstStyle/>
          <a:p>
            <a:pPr algn="ctr"/>
            <a:r>
              <a:rPr lang="en-US" sz="1400" b="1" dirty="0"/>
              <a:t>How this is done yields Results </a:t>
            </a:r>
          </a:p>
          <a:p>
            <a:pPr algn="ctr"/>
            <a:r>
              <a:rPr lang="en-US" sz="1400" b="1" dirty="0"/>
              <a:t>(criteria for managing the prior 3 steps)</a:t>
            </a:r>
          </a:p>
        </p:txBody>
      </p:sp>
      <p:sp>
        <p:nvSpPr>
          <p:cNvPr id="17" name="Title 1"/>
          <p:cNvSpPr txBox="1">
            <a:spLocks/>
          </p:cNvSpPr>
          <p:nvPr/>
        </p:nvSpPr>
        <p:spPr>
          <a:xfrm>
            <a:off x="9311640" y="0"/>
            <a:ext cx="1371600" cy="1371600"/>
          </a:xfrm>
          <a:prstGeom prst="rect">
            <a:avLst/>
          </a:prstGeom>
          <a:noFill/>
          <a:ln>
            <a:noFill/>
          </a:ln>
        </p:spPr>
        <p:txBody>
          <a:bodyPr vert="horz" lIns="91440" tIns="45720" rIns="91440" bIns="45720" rtlCol="0" anchor="ctr">
            <a:noAutofit/>
            <a:scene3d>
              <a:camera prst="orthographicFront"/>
              <a:lightRig rig="flood" dir="tl">
                <a:rot lat="0" lon="0" rev="6600000"/>
              </a:lightRig>
            </a:scene3d>
            <a:sp3d extrusionH="25400" contourW="8890">
              <a:bevelT w="38100" h="31750" prst="angle"/>
              <a:contourClr>
                <a:srgbClr val="C0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000" b="1" dirty="0">
                <a:ln w="11430">
                  <a:solidFill>
                    <a:srgbClr val="C00000"/>
                  </a:solidFill>
                </a:ln>
                <a:solidFill>
                  <a:srgbClr val="C00000"/>
                </a:solidFill>
                <a:latin typeface="Rockwell Extra Bold" pitchFamily="18" charset="0"/>
              </a:rPr>
              <a:t>3</a:t>
            </a:r>
          </a:p>
        </p:txBody>
      </p:sp>
    </p:spTree>
    <p:extLst>
      <p:ext uri="{BB962C8B-B14F-4D97-AF65-F5344CB8AC3E}">
        <p14:creationId xmlns:p14="http://schemas.microsoft.com/office/powerpoint/2010/main" val="41996887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143646</TotalTime>
  <Words>3987</Words>
  <Application>Microsoft Office PowerPoint</Application>
  <PresentationFormat>On-screen Show (4:3)</PresentationFormat>
  <Paragraphs>1048</Paragraphs>
  <Slides>41</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Agency FB</vt:lpstr>
      <vt:lpstr>Aharoni</vt:lpstr>
      <vt:lpstr>Arial</vt:lpstr>
      <vt:lpstr>Bradley Hand ITC</vt:lpstr>
      <vt:lpstr>Calibri</vt:lpstr>
      <vt:lpstr>Elephant</vt:lpstr>
      <vt:lpstr>Franklin Gothic Demi Cond</vt:lpstr>
      <vt:lpstr>Gill Sans Ultra Bold</vt:lpstr>
      <vt:lpstr>Pristina</vt:lpstr>
      <vt:lpstr>Rockwell Condensed</vt:lpstr>
      <vt:lpstr>Rockwell Extra Bold</vt:lpstr>
      <vt:lpstr>Times New Roman</vt:lpstr>
      <vt:lpstr>Wingdings</vt:lpstr>
      <vt:lpstr>Office Theme</vt:lpstr>
      <vt:lpstr>PowerPoint Presentation</vt:lpstr>
      <vt:lpstr>New Executive  Training</vt:lpstr>
      <vt:lpstr>NExT Workforce Competency Development</vt:lpstr>
      <vt:lpstr>PowerPoint Presentation</vt:lpstr>
      <vt:lpstr>PowerPoint Presentation</vt:lpstr>
      <vt:lpstr>Competency Assessment</vt:lpstr>
      <vt:lpstr>Core Qualifications</vt:lpstr>
      <vt:lpstr>PowerPoint Presentation</vt:lpstr>
      <vt:lpstr>The NE   T Competency Development Model</vt:lpstr>
      <vt:lpstr>PowerPoint Presentation</vt:lpstr>
      <vt:lpstr>Competency Development</vt:lpstr>
      <vt:lpstr>PowerPoint Presentation</vt:lpstr>
      <vt:lpstr>Training  Components</vt:lpstr>
      <vt:lpstr>Training Execution</vt:lpstr>
      <vt:lpstr>PowerPoint Presentation</vt:lpstr>
      <vt:lpstr>Competency  Actualization</vt:lpstr>
      <vt:lpstr>PowerPoint Presentation</vt:lpstr>
      <vt:lpstr>Assignment Process</vt:lpstr>
      <vt:lpstr>Effective Performance</vt:lpstr>
      <vt:lpstr>PowerPoint Presentation</vt:lpstr>
      <vt:lpstr>Competency Alignment</vt:lpstr>
      <vt:lpstr>Program Design</vt:lpstr>
      <vt:lpstr>Program Packaging</vt:lpstr>
      <vt:lpstr>NExT Workforce Competency Development</vt:lpstr>
      <vt:lpstr>PowerPoint Presentation</vt:lpstr>
      <vt:lpstr>Executive Core Qualifications</vt:lpstr>
      <vt:lpstr>Foundational Competencies</vt:lpstr>
      <vt:lpstr>Training &amp; Development</vt:lpstr>
      <vt:lpstr>Developmental Assignments</vt:lpstr>
      <vt:lpstr>Interpersonal Skills</vt:lpstr>
      <vt:lpstr>Interpersonal Skills</vt:lpstr>
      <vt:lpstr>Interpersonal Skills</vt:lpstr>
      <vt:lpstr>Leadership</vt:lpstr>
      <vt:lpstr>Levels of Leadership</vt:lpstr>
      <vt:lpstr>Transactional Leadership</vt:lpstr>
      <vt:lpstr>Relational Leadership</vt:lpstr>
      <vt:lpstr>Transformational  Leadership</vt:lpstr>
      <vt:lpstr>Executive  Leadership</vt:lpstr>
      <vt:lpstr>NExT Workforce Competency Development</vt:lpstr>
      <vt:lpstr>New EXecutive  Training</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ECQ Frame work</dc:title>
  <dc:creator>Avery Andrews</dc:creator>
  <cp:lastModifiedBy>Avery Andrews</cp:lastModifiedBy>
  <cp:revision>10805</cp:revision>
  <cp:lastPrinted>2013-01-09T15:34:44Z</cp:lastPrinted>
  <dcterms:created xsi:type="dcterms:W3CDTF">2012-02-12T15:48:48Z</dcterms:created>
  <dcterms:modified xsi:type="dcterms:W3CDTF">2016-12-17T01:20:37Z</dcterms:modified>
</cp:coreProperties>
</file>